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5"/>
  </p:notesMasterIdLst>
  <p:handoutMasterIdLst>
    <p:handoutMasterId r:id="rId106"/>
  </p:handoutMasterIdLst>
  <p:sldIdLst>
    <p:sldId id="256" r:id="rId2"/>
    <p:sldId id="519" r:id="rId3"/>
    <p:sldId id="559" r:id="rId4"/>
    <p:sldId id="560" r:id="rId5"/>
    <p:sldId id="452" r:id="rId6"/>
    <p:sldId id="457" r:id="rId7"/>
    <p:sldId id="458" r:id="rId8"/>
    <p:sldId id="561" r:id="rId9"/>
    <p:sldId id="570" r:id="rId10"/>
    <p:sldId id="454" r:id="rId11"/>
    <p:sldId id="455" r:id="rId12"/>
    <p:sldId id="562" r:id="rId13"/>
    <p:sldId id="450" r:id="rId14"/>
    <p:sldId id="449" r:id="rId15"/>
    <p:sldId id="451" r:id="rId16"/>
    <p:sldId id="456" r:id="rId17"/>
    <p:sldId id="563" r:id="rId18"/>
    <p:sldId id="522" r:id="rId19"/>
    <p:sldId id="523" r:id="rId20"/>
    <p:sldId id="564" r:id="rId21"/>
    <p:sldId id="508" r:id="rId22"/>
    <p:sldId id="443" r:id="rId23"/>
    <p:sldId id="444" r:id="rId24"/>
    <p:sldId id="517" r:id="rId25"/>
    <p:sldId id="445" r:id="rId26"/>
    <p:sldId id="446" r:id="rId27"/>
    <p:sldId id="413" r:id="rId28"/>
    <p:sldId id="529" r:id="rId29"/>
    <p:sldId id="429" r:id="rId30"/>
    <p:sldId id="430" r:id="rId31"/>
    <p:sldId id="431" r:id="rId32"/>
    <p:sldId id="415" r:id="rId33"/>
    <p:sldId id="432" r:id="rId34"/>
    <p:sldId id="433" r:id="rId35"/>
    <p:sldId id="434" r:id="rId36"/>
    <p:sldId id="435" r:id="rId37"/>
    <p:sldId id="436" r:id="rId38"/>
    <p:sldId id="437" r:id="rId39"/>
    <p:sldId id="438" r:id="rId40"/>
    <p:sldId id="439" r:id="rId41"/>
    <p:sldId id="440" r:id="rId42"/>
    <p:sldId id="441" r:id="rId43"/>
    <p:sldId id="426" r:id="rId44"/>
    <p:sldId id="524" r:id="rId45"/>
    <p:sldId id="566" r:id="rId46"/>
    <p:sldId id="325" r:id="rId47"/>
    <p:sldId id="349" r:id="rId48"/>
    <p:sldId id="510" r:id="rId49"/>
    <p:sldId id="527" r:id="rId50"/>
    <p:sldId id="509" r:id="rId51"/>
    <p:sldId id="448" r:id="rId52"/>
    <p:sldId id="511" r:id="rId53"/>
    <p:sldId id="525" r:id="rId54"/>
    <p:sldId id="567" r:id="rId55"/>
    <p:sldId id="518" r:id="rId56"/>
    <p:sldId id="460" r:id="rId57"/>
    <p:sldId id="500" r:id="rId58"/>
    <p:sldId id="461" r:id="rId59"/>
    <p:sldId id="513" r:id="rId60"/>
    <p:sldId id="462" r:id="rId61"/>
    <p:sldId id="463" r:id="rId62"/>
    <p:sldId id="464" r:id="rId63"/>
    <p:sldId id="465" r:id="rId64"/>
    <p:sldId id="466" r:id="rId65"/>
    <p:sldId id="467" r:id="rId66"/>
    <p:sldId id="468" r:id="rId67"/>
    <p:sldId id="469" r:id="rId68"/>
    <p:sldId id="498" r:id="rId69"/>
    <p:sldId id="477" r:id="rId70"/>
    <p:sldId id="478" r:id="rId71"/>
    <p:sldId id="479" r:id="rId72"/>
    <p:sldId id="480" r:id="rId73"/>
    <p:sldId id="481" r:id="rId74"/>
    <p:sldId id="482" r:id="rId75"/>
    <p:sldId id="483" r:id="rId76"/>
    <p:sldId id="484" r:id="rId77"/>
    <p:sldId id="485" r:id="rId78"/>
    <p:sldId id="486" r:id="rId79"/>
    <p:sldId id="487" r:id="rId80"/>
    <p:sldId id="488" r:id="rId81"/>
    <p:sldId id="489" r:id="rId82"/>
    <p:sldId id="514" r:id="rId83"/>
    <p:sldId id="502" r:id="rId84"/>
    <p:sldId id="499" r:id="rId85"/>
    <p:sldId id="505" r:id="rId86"/>
    <p:sldId id="490" r:id="rId87"/>
    <p:sldId id="491" r:id="rId88"/>
    <p:sldId id="512" r:id="rId89"/>
    <p:sldId id="504" r:id="rId90"/>
    <p:sldId id="492" r:id="rId91"/>
    <p:sldId id="503" r:id="rId92"/>
    <p:sldId id="506" r:id="rId93"/>
    <p:sldId id="495" r:id="rId94"/>
    <p:sldId id="496" r:id="rId95"/>
    <p:sldId id="497" r:id="rId96"/>
    <p:sldId id="515" r:id="rId97"/>
    <p:sldId id="568" r:id="rId98"/>
    <p:sldId id="358" r:id="rId99"/>
    <p:sldId id="359" r:id="rId100"/>
    <p:sldId id="516" r:id="rId101"/>
    <p:sldId id="360" r:id="rId102"/>
    <p:sldId id="569" r:id="rId103"/>
    <p:sldId id="520"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94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816"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wmf"/><Relationship Id="rId1" Type="http://schemas.openxmlformats.org/officeDocument/2006/relationships/image" Target="../media/image57.emf"/><Relationship Id="rId5" Type="http://schemas.openxmlformats.org/officeDocument/2006/relationships/image" Target="../media/image61.emf"/><Relationship Id="rId4"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5" Type="http://schemas.openxmlformats.org/officeDocument/2006/relationships/image" Target="../media/image66.emf"/><Relationship Id="rId4"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7A0FFE-46E4-2343-AF9E-958B0999E83D}" type="datetimeFigureOut">
              <a:rPr lang="en-US" smtClean="0"/>
              <a:pPr/>
              <a:t>7/23/2014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40294B-19D2-5641-AD14-F307C445039A}" type="slidenum">
              <a:rPr lang="en-US" smtClean="0"/>
              <a:pPr/>
              <a:t>‹#›</a:t>
            </a:fld>
            <a:endParaRPr lang="en-US"/>
          </a:p>
        </p:txBody>
      </p:sp>
    </p:spTree>
    <p:extLst>
      <p:ext uri="{BB962C8B-B14F-4D97-AF65-F5344CB8AC3E}">
        <p14:creationId xmlns:p14="http://schemas.microsoft.com/office/powerpoint/2010/main" val="3008564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D1057-296B-1F45-B807-EB116B9A443F}" type="datetimeFigureOut">
              <a:rPr lang="en-US" smtClean="0"/>
              <a:pPr/>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A4C14-460B-DC44-B57D-108057350EC8}" type="slidenum">
              <a:rPr lang="en-US" smtClean="0"/>
              <a:pPr/>
              <a:t>‹#›</a:t>
            </a:fld>
            <a:endParaRPr lang="en-US"/>
          </a:p>
        </p:txBody>
      </p:sp>
    </p:spTree>
    <p:extLst>
      <p:ext uri="{BB962C8B-B14F-4D97-AF65-F5344CB8AC3E}">
        <p14:creationId xmlns:p14="http://schemas.microsoft.com/office/powerpoint/2010/main" val="3976677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0250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0250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0724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7122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0724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17122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Slide Number Placeholder 7"/>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lide Number Placeholder 3"/>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CBB24A94-5070-BA45-AE6E-9216911C8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64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a:p>
        </p:txBody>
      </p:sp>
      <p:sp>
        <p:nvSpPr>
          <p:cNvPr id="1027" name="Rectangle 3"/>
          <p:cNvSpPr>
            <a:spLocks noGrp="1" noChangeArrowheads="1"/>
          </p:cNvSpPr>
          <p:nvPr>
            <p:ph type="body" idx="1"/>
          </p:nvPr>
        </p:nvSpPr>
        <p:spPr bwMode="auto">
          <a:xfrm>
            <a:off x="457200" y="1169110"/>
            <a:ext cx="8229600" cy="495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pic>
        <p:nvPicPr>
          <p:cNvPr id="1031" name="Picture 7" descr="YorkULogoHor(large)"/>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0" y="6313525"/>
            <a:ext cx="1365250" cy="544475"/>
          </a:xfrm>
          <a:prstGeom prst="rect">
            <a:avLst/>
          </a:prstGeom>
          <a:noFill/>
        </p:spPr>
      </p:pic>
      <p:sp>
        <p:nvSpPr>
          <p:cNvPr id="7" name="TextBox 6"/>
          <p:cNvSpPr txBox="1"/>
          <p:nvPr/>
        </p:nvSpPr>
        <p:spPr>
          <a:xfrm>
            <a:off x="6419281" y="6447263"/>
            <a:ext cx="2724719" cy="276999"/>
          </a:xfrm>
          <a:prstGeom prst="rect">
            <a:avLst/>
          </a:prstGeom>
          <a:noFill/>
        </p:spPr>
        <p:txBody>
          <a:bodyPr wrap="square" rtlCol="0">
            <a:spAutoFit/>
          </a:bodyPr>
          <a:lstStyle/>
          <a:p>
            <a:r>
              <a:rPr lang="en-US" sz="1200" dirty="0" smtClean="0"/>
              <a:t>Last Updated:  </a:t>
            </a:r>
            <a:r>
              <a:rPr lang="en-CA" sz="1200" dirty="0" smtClean="0"/>
              <a:t>2014-03-13 11:39 AM</a:t>
            </a:r>
            <a:endParaRPr lang="en-US" sz="1200" dirty="0"/>
          </a:p>
        </p:txBody>
      </p:sp>
      <p:sp>
        <p:nvSpPr>
          <p:cNvPr id="8" name="TextBox 7"/>
          <p:cNvSpPr txBox="1"/>
          <p:nvPr/>
        </p:nvSpPr>
        <p:spPr>
          <a:xfrm>
            <a:off x="1365250" y="6322237"/>
            <a:ext cx="874759" cy="276999"/>
          </a:xfrm>
          <a:prstGeom prst="rect">
            <a:avLst/>
          </a:prstGeom>
          <a:noFill/>
        </p:spPr>
        <p:txBody>
          <a:bodyPr wrap="none" rtlCol="0">
            <a:spAutoFit/>
          </a:bodyPr>
          <a:lstStyle/>
          <a:p>
            <a:r>
              <a:rPr lang="en-US" sz="1200" dirty="0" smtClean="0"/>
              <a:t>CSE 2011</a:t>
            </a:r>
            <a:endParaRPr lang="en-US" sz="1200" dirty="0"/>
          </a:p>
        </p:txBody>
      </p:sp>
      <p:sp>
        <p:nvSpPr>
          <p:cNvPr id="9" name="TextBox 8"/>
          <p:cNvSpPr txBox="1"/>
          <p:nvPr/>
        </p:nvSpPr>
        <p:spPr>
          <a:xfrm>
            <a:off x="1365250" y="6542901"/>
            <a:ext cx="1074107" cy="276999"/>
          </a:xfrm>
          <a:prstGeom prst="rect">
            <a:avLst/>
          </a:prstGeom>
          <a:noFill/>
        </p:spPr>
        <p:txBody>
          <a:bodyPr wrap="none" rtlCol="0">
            <a:spAutoFit/>
          </a:bodyPr>
          <a:lstStyle/>
          <a:p>
            <a:r>
              <a:rPr lang="en-US" sz="1200" dirty="0" smtClean="0"/>
              <a:t>Prof. J. Elder</a:t>
            </a:r>
            <a:endParaRPr lang="en-US" sz="1200" dirty="0"/>
          </a:p>
        </p:txBody>
      </p:sp>
      <p:sp>
        <p:nvSpPr>
          <p:cNvPr id="10" name="TextBox 9"/>
          <p:cNvSpPr txBox="1"/>
          <p:nvPr/>
        </p:nvSpPr>
        <p:spPr>
          <a:xfrm>
            <a:off x="4292600" y="6447263"/>
            <a:ext cx="560745" cy="276999"/>
          </a:xfrm>
          <a:prstGeom prst="rect">
            <a:avLst/>
          </a:prstGeom>
          <a:noFill/>
        </p:spPr>
        <p:txBody>
          <a:bodyPr wrap="none" rtlCol="0">
            <a:spAutoFit/>
          </a:bodyPr>
          <a:lstStyle/>
          <a:p>
            <a:r>
              <a:rPr lang="en-US" sz="1200" dirty="0" smtClean="0"/>
              <a:t>- </a:t>
            </a:r>
            <a:fld id="{B2C42470-DA64-F644-A452-83824504D888}" type="slidenum">
              <a:rPr lang="en-US" sz="1200" smtClean="0"/>
              <a:pPr/>
              <a:t>‹#›</a:t>
            </a:fld>
            <a:r>
              <a:rPr lang="en-US" sz="1200" dirty="0" smtClean="0"/>
              <a:t> -</a:t>
            </a:r>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pitchFamily="-110" charset="0"/>
        </a:defRPr>
      </a:lvl2pPr>
      <a:lvl3pPr algn="ctr" rtl="0" eaLnBrk="1" fontAlgn="base" hangingPunct="1">
        <a:spcBef>
          <a:spcPct val="0"/>
        </a:spcBef>
        <a:spcAft>
          <a:spcPct val="0"/>
        </a:spcAft>
        <a:defRPr sz="3200">
          <a:solidFill>
            <a:schemeClr val="tx2"/>
          </a:solidFill>
          <a:latin typeface="Arial" pitchFamily="-110" charset="0"/>
        </a:defRPr>
      </a:lvl3pPr>
      <a:lvl4pPr algn="ctr" rtl="0" eaLnBrk="1" fontAlgn="base" hangingPunct="1">
        <a:spcBef>
          <a:spcPct val="0"/>
        </a:spcBef>
        <a:spcAft>
          <a:spcPct val="0"/>
        </a:spcAft>
        <a:defRPr sz="3200">
          <a:solidFill>
            <a:schemeClr val="tx2"/>
          </a:solidFill>
          <a:latin typeface="Arial" pitchFamily="-110" charset="0"/>
        </a:defRPr>
      </a:lvl4pPr>
      <a:lvl5pPr algn="ctr" rtl="0" eaLnBrk="1" fontAlgn="base" hangingPunct="1">
        <a:spcBef>
          <a:spcPct val="0"/>
        </a:spcBef>
        <a:spcAft>
          <a:spcPct val="0"/>
        </a:spcAft>
        <a:defRPr sz="3200">
          <a:solidFill>
            <a:schemeClr val="tx2"/>
          </a:solidFill>
          <a:latin typeface="Arial" pitchFamily="-110" charset="0"/>
        </a:defRPr>
      </a:lvl5pPr>
      <a:lvl6pPr marL="457200" algn="ctr" rtl="0" eaLnBrk="1" fontAlgn="base" hangingPunct="1">
        <a:spcBef>
          <a:spcPct val="0"/>
        </a:spcBef>
        <a:spcAft>
          <a:spcPct val="0"/>
        </a:spcAft>
        <a:defRPr sz="3200">
          <a:solidFill>
            <a:schemeClr val="tx2"/>
          </a:solidFill>
          <a:latin typeface="Arial" pitchFamily="-110" charset="0"/>
        </a:defRPr>
      </a:lvl6pPr>
      <a:lvl7pPr marL="914400" algn="ctr" rtl="0" eaLnBrk="1" fontAlgn="base" hangingPunct="1">
        <a:spcBef>
          <a:spcPct val="0"/>
        </a:spcBef>
        <a:spcAft>
          <a:spcPct val="0"/>
        </a:spcAft>
        <a:defRPr sz="3200">
          <a:solidFill>
            <a:schemeClr val="tx2"/>
          </a:solidFill>
          <a:latin typeface="Arial" pitchFamily="-110" charset="0"/>
        </a:defRPr>
      </a:lvl7pPr>
      <a:lvl8pPr marL="1371600" algn="ctr" rtl="0" eaLnBrk="1" fontAlgn="base" hangingPunct="1">
        <a:spcBef>
          <a:spcPct val="0"/>
        </a:spcBef>
        <a:spcAft>
          <a:spcPct val="0"/>
        </a:spcAft>
        <a:defRPr sz="3200">
          <a:solidFill>
            <a:schemeClr val="tx2"/>
          </a:solidFill>
          <a:latin typeface="Arial" pitchFamily="-110" charset="0"/>
        </a:defRPr>
      </a:lvl8pPr>
      <a:lvl9pPr marL="1828800" algn="ctr" rtl="0" eaLnBrk="1" fontAlgn="base" hangingPunct="1">
        <a:spcBef>
          <a:spcPct val="0"/>
        </a:spcBef>
        <a:spcAft>
          <a:spcPct val="0"/>
        </a:spcAft>
        <a:defRPr sz="3200">
          <a:solidFill>
            <a:schemeClr val="tx2"/>
          </a:solidFill>
          <a:latin typeface="Arial" pitchFamily="-110" charset="0"/>
        </a:defRPr>
      </a:lvl9pPr>
    </p:titleStyle>
    <p:bodyStyle>
      <a:lvl1pPr marL="342900" indent="-342900" algn="l" rtl="0" eaLnBrk="1" fontAlgn="base" hangingPunct="1">
        <a:spcBef>
          <a:spcPct val="50000"/>
        </a:spcBef>
        <a:spcAft>
          <a:spcPct val="0"/>
        </a:spcAft>
        <a:buClr>
          <a:schemeClr val="tx2"/>
        </a:buClr>
        <a:buFont typeface="Wingdings" charset="2"/>
        <a:buChar char="Ø"/>
        <a:defRPr sz="2400">
          <a:solidFill>
            <a:schemeClr val="tx1"/>
          </a:solidFill>
          <a:latin typeface="+mn-lt"/>
          <a:ea typeface="+mn-ea"/>
          <a:cs typeface="+mn-cs"/>
        </a:defRPr>
      </a:lvl1pPr>
      <a:lvl2pPr marL="742950" indent="-285750" algn="l" rtl="0" eaLnBrk="1" fontAlgn="base" hangingPunct="1">
        <a:spcBef>
          <a:spcPct val="50000"/>
        </a:spcBef>
        <a:spcAft>
          <a:spcPct val="0"/>
        </a:spcAft>
        <a:buClr>
          <a:schemeClr val="accent2"/>
        </a:buClr>
        <a:buFont typeface="Wingdings" charset="2"/>
        <a:buChar char="q"/>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lr>
          <a:schemeClr val="accent3"/>
        </a:buClr>
        <a:buFont typeface="Wingdings" charset="2"/>
        <a:buChar char="²"/>
        <a:defRPr>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lr>
          <a:srgbClr val="FF00FF"/>
        </a:buClr>
        <a:buFont typeface="Wingdings" charset="2"/>
        <a:buChar char="v"/>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Font typeface="Arial"/>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hqBPYhAQeTI"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71.emf"/><Relationship Id="rId4" Type="http://schemas.openxmlformats.org/officeDocument/2006/relationships/oleObject" Target="../embeddings/oleObject37.bin"/></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3.emf"/><Relationship Id="rId5" Type="http://schemas.openxmlformats.org/officeDocument/2006/relationships/oleObject" Target="../embeddings/oleObject39.bin"/><Relationship Id="rId4" Type="http://schemas.openxmlformats.org/officeDocument/2006/relationships/image" Target="../media/image72.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youtu.be/MtcrEhrt_K0?t=20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k4RRi_ntQc8"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INHF_5RIx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youtu.be/es2T6KY45cA?t=10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WYII2Oau_VY"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19.bin"/><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42.png"/><Relationship Id="rId4" Type="http://schemas.openxmlformats.org/officeDocument/2006/relationships/image" Target="../media/image40.wmf"/></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48.png"/><Relationship Id="rId5" Type="http://schemas.openxmlformats.org/officeDocument/2006/relationships/image" Target="../media/image50.wmf"/><Relationship Id="rId4" Type="http://schemas.openxmlformats.org/officeDocument/2006/relationships/oleObject" Target="../embeddings/oleObject21.bin"/></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emf"/><Relationship Id="rId5" Type="http://schemas.openxmlformats.org/officeDocument/2006/relationships/oleObject" Target="../embeddings/oleObject23.bin"/><Relationship Id="rId4" Type="http://schemas.openxmlformats.org/officeDocument/2006/relationships/image" Target="../media/image5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61.e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58.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60.emf"/><Relationship Id="rId4" Type="http://schemas.openxmlformats.org/officeDocument/2006/relationships/image" Target="../media/image57.emf"/><Relationship Id="rId9" Type="http://schemas.openxmlformats.org/officeDocument/2006/relationships/oleObject" Target="../embeddings/oleObject27.bin"/></Relationships>
</file>

<file path=ppt/slides/_rels/slide9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6.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63.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oleObject" Target="../embeddings/oleObject32.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8.wmf"/><Relationship Id="rId5" Type="http://schemas.openxmlformats.org/officeDocument/2006/relationships/oleObject" Target="../embeddings/oleObject35.bin"/><Relationship Id="rId4" Type="http://schemas.openxmlformats.org/officeDocument/2006/relationships/image" Target="../media/image67.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69.emf"/></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Comparison Sorts</a:t>
            </a:r>
            <a:endParaRPr lang="en-US" dirty="0"/>
          </a:p>
        </p:txBody>
      </p:sp>
      <p:sp>
        <p:nvSpPr>
          <p:cNvPr id="3" name="Subtitle 2"/>
          <p:cNvSpPr>
            <a:spLocks noGrp="1"/>
          </p:cNvSpPr>
          <p:nvPr>
            <p:ph type="subTitle" idx="1"/>
          </p:nvPr>
        </p:nvSpPr>
        <p:spPr/>
        <p:txBody>
          <a:bodyPr/>
          <a:lstStyle/>
          <a:p>
            <a:r>
              <a:rPr lang="en-US" dirty="0" smtClean="0"/>
              <a:t>Chapter </a:t>
            </a:r>
            <a:r>
              <a:rPr lang="en-US" dirty="0"/>
              <a:t>9.4, 12.1, 12.2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3" name="Content Placeholder 2"/>
          <p:cNvSpPr>
            <a:spLocks noGrp="1"/>
          </p:cNvSpPr>
          <p:nvPr>
            <p:ph idx="1"/>
          </p:nvPr>
        </p:nvSpPr>
        <p:spPr/>
        <p:txBody>
          <a:bodyPr/>
          <a:lstStyle/>
          <a:p>
            <a:r>
              <a:rPr lang="en-US" dirty="0" smtClean="0"/>
              <a:t>Selection Sort operates by first finding the smallest element in the input list, and moving it to the output list.</a:t>
            </a:r>
          </a:p>
          <a:p>
            <a:r>
              <a:rPr lang="en-US" dirty="0" smtClean="0"/>
              <a:t>It then finds the next smallest value and does the same.</a:t>
            </a:r>
          </a:p>
          <a:p>
            <a:r>
              <a:rPr lang="en-US" dirty="0" smtClean="0"/>
              <a:t>It continues in this way until all the input elements have been selected and placed in the output list in the correct order.</a:t>
            </a:r>
          </a:p>
          <a:p>
            <a:r>
              <a:rPr lang="en-US" dirty="0" smtClean="0"/>
              <a:t>Note that every selection requires a search through the input list.</a:t>
            </a:r>
          </a:p>
          <a:p>
            <a:r>
              <a:rPr lang="en-US" dirty="0" smtClean="0"/>
              <a:t>Thus the algorithm has a nested loop structure</a:t>
            </a:r>
          </a:p>
          <a:p>
            <a:r>
              <a:rPr lang="en-US" dirty="0" smtClean="0">
                <a:hlinkClick r:id="rId2"/>
              </a:rPr>
              <a:t>Selection Sort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3796" name="Rectangle 4"/>
          <p:cNvSpPr>
            <a:spLocks noGrp="1" noChangeArrowheads="1"/>
          </p:cNvSpPr>
          <p:nvPr>
            <p:ph type="title"/>
          </p:nvPr>
        </p:nvSpPr>
        <p:spPr/>
        <p:txBody>
          <a:bodyPr/>
          <a:lstStyle/>
          <a:p>
            <a:r>
              <a:rPr lang="en-US"/>
              <a:t>Comparison Sort:  Decision Trees</a:t>
            </a:r>
          </a:p>
        </p:txBody>
      </p:sp>
      <p:sp>
        <p:nvSpPr>
          <p:cNvPr id="1313801" name="Rectangle 9"/>
          <p:cNvSpPr>
            <a:spLocks noGrp="1" noChangeArrowheads="1"/>
          </p:cNvSpPr>
          <p:nvPr>
            <p:ph type="body" idx="1"/>
          </p:nvPr>
        </p:nvSpPr>
        <p:spPr>
          <a:xfrm>
            <a:off x="457200" y="990600"/>
            <a:ext cx="8229600" cy="609600"/>
          </a:xfrm>
        </p:spPr>
        <p:txBody>
          <a:bodyPr/>
          <a:lstStyle/>
          <a:p>
            <a:r>
              <a:rPr lang="en-US" dirty="0" smtClean="0">
                <a:solidFill>
                  <a:srgbClr val="000000"/>
                </a:solidFill>
              </a:rPr>
              <a:t>For a 3-element array, there are 6 external nodes.</a:t>
            </a:r>
          </a:p>
          <a:p>
            <a:r>
              <a:rPr lang="en-US" dirty="0" smtClean="0">
                <a:solidFill>
                  <a:srgbClr val="000000"/>
                </a:solidFill>
              </a:rPr>
              <a:t>For an </a:t>
            </a:r>
            <a:r>
              <a:rPr lang="en-US" dirty="0" err="1" smtClean="0">
                <a:solidFill>
                  <a:srgbClr val="000000"/>
                </a:solidFill>
              </a:rPr>
              <a:t>n</a:t>
            </a:r>
            <a:r>
              <a:rPr lang="en-US" dirty="0" smtClean="0">
                <a:solidFill>
                  <a:srgbClr val="000000"/>
                </a:solidFill>
              </a:rPr>
              <a:t>-element array, there are     external nodes.</a:t>
            </a:r>
            <a:endParaRPr lang="en-US" dirty="0">
              <a:solidFill>
                <a:srgbClr val="000000"/>
              </a:solidFill>
            </a:endParaRPr>
          </a:p>
        </p:txBody>
      </p:sp>
      <p:pic>
        <p:nvPicPr>
          <p:cNvPr id="1313800"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813" y="2276475"/>
            <a:ext cx="9047163" cy="3579813"/>
          </a:xfrm>
          <a:prstGeom prst="rect">
            <a:avLst/>
          </a:prstGeom>
          <a:noFill/>
          <a:ln w="9525">
            <a:noFill/>
            <a:miter lim="800000"/>
            <a:headEnd/>
            <a:tailEnd/>
          </a:ln>
        </p:spPr>
      </p:pic>
      <p:sp>
        <p:nvSpPr>
          <p:cNvPr id="1313802" name="Rectangle 10"/>
          <p:cNvSpPr>
            <a:spLocks noChangeArrowheads="1"/>
          </p:cNvSpPr>
          <p:nvPr/>
        </p:nvSpPr>
        <p:spPr bwMode="auto">
          <a:xfrm>
            <a:off x="6865938" y="3067050"/>
            <a:ext cx="1612900" cy="508000"/>
          </a:xfrm>
          <a:prstGeom prst="rect">
            <a:avLst/>
          </a:prstGeom>
          <a:solidFill>
            <a:srgbClr val="FBEFD1"/>
          </a:solidFill>
          <a:ln w="9525">
            <a:noFill/>
            <a:miter lim="800000"/>
            <a:headEnd/>
            <a:tailEnd/>
          </a:ln>
          <a:effectLst/>
        </p:spPr>
        <p:txBody>
          <a:bodyPr wrap="none" anchor="ctr">
            <a:prstTxWarp prst="textNoShape">
              <a:avLst/>
            </a:prstTxWarp>
          </a:bodyPr>
          <a:lstStyle/>
          <a:p>
            <a:endParaRPr lang="en-US"/>
          </a:p>
        </p:txBody>
      </p:sp>
      <p:graphicFrame>
        <p:nvGraphicFramePr>
          <p:cNvPr id="6" name="Object 5"/>
          <p:cNvGraphicFramePr>
            <a:graphicFrameLocks noChangeAspect="1"/>
          </p:cNvGraphicFramePr>
          <p:nvPr/>
        </p:nvGraphicFramePr>
        <p:xfrm>
          <a:off x="5410200" y="1593850"/>
          <a:ext cx="373836" cy="347134"/>
        </p:xfrm>
        <a:graphic>
          <a:graphicData uri="http://schemas.openxmlformats.org/presentationml/2006/ole">
            <mc:AlternateContent xmlns:mc="http://schemas.openxmlformats.org/markup-compatibility/2006">
              <mc:Choice xmlns:v="urn:schemas-microsoft-com:vml" Requires="v">
                <p:oleObj spid="_x0000_s492589" name="Equation" r:id="rId4" imgW="177800" imgH="165100" progId="Equation.DSMT4">
                  <p:embed/>
                </p:oleObj>
              </mc:Choice>
              <mc:Fallback>
                <p:oleObj name="Equation" r:id="rId4" imgW="177800" imgH="165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93850"/>
                        <a:ext cx="373836" cy="34713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dirty="0"/>
              <a:t>Comparison Sort</a:t>
            </a:r>
          </a:p>
        </p:txBody>
      </p:sp>
      <p:sp>
        <p:nvSpPr>
          <p:cNvPr id="1315843" name="Rectangle 3"/>
          <p:cNvSpPr>
            <a:spLocks noGrp="1" noChangeArrowheads="1"/>
          </p:cNvSpPr>
          <p:nvPr>
            <p:ph type="body" idx="1"/>
          </p:nvPr>
        </p:nvSpPr>
        <p:spPr>
          <a:xfrm>
            <a:off x="457200" y="1439863"/>
            <a:ext cx="8229600" cy="2592387"/>
          </a:xfrm>
        </p:spPr>
        <p:txBody>
          <a:bodyPr/>
          <a:lstStyle/>
          <a:p>
            <a:r>
              <a:rPr lang="en-US" dirty="0" smtClean="0"/>
              <a:t>To store </a:t>
            </a:r>
            <a:r>
              <a:rPr lang="en-US" dirty="0" err="1" smtClean="0"/>
              <a:t>n</a:t>
            </a:r>
            <a:r>
              <a:rPr lang="en-US" dirty="0" smtClean="0"/>
              <a:t>! external nodes, a decision tree must have a height of at least   </a:t>
            </a:r>
          </a:p>
          <a:p>
            <a:r>
              <a:rPr lang="en-US" dirty="0" smtClean="0"/>
              <a:t>Worst</a:t>
            </a:r>
            <a:r>
              <a:rPr lang="en-US" dirty="0"/>
              <a:t>-case time is equal to the height of the binary decision tree</a:t>
            </a:r>
            <a:r>
              <a:rPr lang="en-US" dirty="0" smtClean="0"/>
              <a:t>.</a:t>
            </a:r>
          </a:p>
        </p:txBody>
      </p:sp>
      <p:graphicFrame>
        <p:nvGraphicFramePr>
          <p:cNvPr id="1315844" name="Object 4"/>
          <p:cNvGraphicFramePr>
            <a:graphicFrameLocks noChangeAspect="1"/>
          </p:cNvGraphicFramePr>
          <p:nvPr/>
        </p:nvGraphicFramePr>
        <p:xfrm>
          <a:off x="881062" y="3317875"/>
          <a:ext cx="6619876" cy="2043113"/>
        </p:xfrm>
        <a:graphic>
          <a:graphicData uri="http://schemas.openxmlformats.org/presentationml/2006/ole">
            <mc:AlternateContent xmlns:mc="http://schemas.openxmlformats.org/markup-compatibility/2006">
              <mc:Choice xmlns:v="urn:schemas-microsoft-com:vml" Requires="v">
                <p:oleObj spid="_x0000_s134225" name="Equation" r:id="rId3" imgW="3213100" imgH="990600" progId="Equation.DSMT4">
                  <p:embed/>
                </p:oleObj>
              </mc:Choice>
              <mc:Fallback>
                <p:oleObj name="Equation" r:id="rId3" imgW="3213100" imgH="990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2" y="3317875"/>
                        <a:ext cx="6619876" cy="204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15845" name="Text Box 5"/>
          <p:cNvSpPr txBox="1">
            <a:spLocks noChangeArrowheads="1"/>
          </p:cNvSpPr>
          <p:nvPr/>
        </p:nvSpPr>
        <p:spPr bwMode="auto">
          <a:xfrm>
            <a:off x="881062" y="5640193"/>
            <a:ext cx="8325567" cy="461665"/>
          </a:xfrm>
          <a:prstGeom prst="rect">
            <a:avLst/>
          </a:prstGeom>
          <a:noFill/>
          <a:ln w="9525">
            <a:noFill/>
            <a:miter lim="800000"/>
            <a:headEnd/>
            <a:tailEnd/>
          </a:ln>
          <a:effectLst/>
        </p:spPr>
        <p:txBody>
          <a:bodyPr wrap="none">
            <a:prstTxWarp prst="textNoShape">
              <a:avLst/>
            </a:prstTxWarp>
            <a:spAutoFit/>
          </a:bodyPr>
          <a:lstStyle/>
          <a:p>
            <a:r>
              <a:rPr lang="en-US" sz="2400" b="1" dirty="0">
                <a:solidFill>
                  <a:schemeClr val="accent1"/>
                </a:solidFill>
              </a:rPr>
              <a:t>Thus </a:t>
            </a:r>
            <a:r>
              <a:rPr lang="en-US" sz="2400" b="1" dirty="0" err="1">
                <a:solidFill>
                  <a:schemeClr val="accent1"/>
                </a:solidFill>
              </a:rPr>
              <a:t>MergeSort</a:t>
            </a:r>
            <a:r>
              <a:rPr lang="en-US" sz="2400" b="1" dirty="0" smtClean="0">
                <a:solidFill>
                  <a:schemeClr val="accent1"/>
                </a:solidFill>
              </a:rPr>
              <a:t> &amp; </a:t>
            </a:r>
            <a:r>
              <a:rPr lang="en-US" sz="2400" b="1" dirty="0" err="1" smtClean="0">
                <a:solidFill>
                  <a:schemeClr val="accent1"/>
                </a:solidFill>
              </a:rPr>
              <a:t>HeapSort</a:t>
            </a:r>
            <a:r>
              <a:rPr lang="en-US" sz="2400" b="1" dirty="0" smtClean="0">
                <a:solidFill>
                  <a:schemeClr val="accent1"/>
                </a:solidFill>
              </a:rPr>
              <a:t> are </a:t>
            </a:r>
            <a:r>
              <a:rPr lang="en-US" sz="2400" b="1" dirty="0">
                <a:solidFill>
                  <a:schemeClr val="accent1"/>
                </a:solidFill>
              </a:rPr>
              <a:t>asymptotically optimal.</a:t>
            </a:r>
          </a:p>
        </p:txBody>
      </p:sp>
      <p:graphicFrame>
        <p:nvGraphicFramePr>
          <p:cNvPr id="6" name="Object 5"/>
          <p:cNvGraphicFramePr>
            <a:graphicFrameLocks noChangeAspect="1"/>
          </p:cNvGraphicFramePr>
          <p:nvPr/>
        </p:nvGraphicFramePr>
        <p:xfrm>
          <a:off x="3174999" y="1804468"/>
          <a:ext cx="1016001" cy="545170"/>
        </p:xfrm>
        <a:graphic>
          <a:graphicData uri="http://schemas.openxmlformats.org/presentationml/2006/ole">
            <mc:AlternateContent xmlns:mc="http://schemas.openxmlformats.org/markup-compatibility/2006">
              <mc:Choice xmlns:v="urn:schemas-microsoft-com:vml" Requires="v">
                <p:oleObj spid="_x0000_s134226" name="Equation" r:id="rId5" imgW="520700" imgH="279400" progId="Equation.DSMT4">
                  <p:embed/>
                </p:oleObj>
              </mc:Choice>
              <mc:Fallback>
                <p:oleObj name="Equation" r:id="rId5" imgW="520700" imgH="279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999" y="1804468"/>
                        <a:ext cx="1016001" cy="54517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5"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Sorts:  Learning Outcomes</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You should be able to:</a:t>
            </a:r>
          </a:p>
          <a:p>
            <a:pPr lvl="1"/>
            <a:r>
              <a:rPr lang="en-US" dirty="0" smtClean="0"/>
              <a:t>Select a comparison sorting method that is well-suited for a specific application.</a:t>
            </a:r>
          </a:p>
          <a:p>
            <a:pPr lvl="1"/>
            <a:r>
              <a:rPr lang="en-US" dirty="0" smtClean="0"/>
              <a:t>Explain what is meant by sorting in place and stable sorting</a:t>
            </a:r>
          </a:p>
          <a:p>
            <a:pPr lvl="1"/>
            <a:r>
              <a:rPr lang="en-US" dirty="0" smtClean="0"/>
              <a:t>State a tight bound on the problem of comparison sorting, and explain why no algorithm can do better.</a:t>
            </a:r>
          </a:p>
          <a:p>
            <a:pPr lvl="1"/>
            <a:r>
              <a:rPr lang="en-US" dirty="0" smtClean="0"/>
              <a:t>Explain and/or code any of the sorting algorithms we have covered, and state their asymptotic run times.</a:t>
            </a:r>
          </a:p>
        </p:txBody>
      </p:sp>
    </p:spTree>
    <p:extLst>
      <p:ext uri="{BB962C8B-B14F-4D97-AF65-F5344CB8AC3E}">
        <p14:creationId xmlns:p14="http://schemas.microsoft.com/office/powerpoint/2010/main" val="24559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3" name="Content Placeholder 2"/>
          <p:cNvSpPr>
            <a:spLocks noGrp="1"/>
          </p:cNvSpPr>
          <p:nvPr>
            <p:ph idx="1"/>
          </p:nvPr>
        </p:nvSpPr>
        <p:spPr>
          <a:xfrm>
            <a:off x="457200" y="922879"/>
            <a:ext cx="8229600" cy="2249560"/>
          </a:xfrm>
        </p:spPr>
        <p:txBody>
          <a:bodyPr/>
          <a:lstStyle/>
          <a:p>
            <a:pPr>
              <a:buNone/>
            </a:pPr>
            <a:r>
              <a:rPr lang="en-US" dirty="0" smtClean="0"/>
              <a:t>for </a:t>
            </a:r>
            <a:r>
              <a:rPr lang="en-US" dirty="0" err="1" smtClean="0"/>
              <a:t>i</a:t>
            </a:r>
            <a:r>
              <a:rPr lang="en-US" dirty="0" smtClean="0"/>
              <a:t> = </a:t>
            </a:r>
            <a:r>
              <a:rPr lang="en-US" dirty="0"/>
              <a:t>0</a:t>
            </a:r>
            <a:r>
              <a:rPr lang="en-US" dirty="0" smtClean="0"/>
              <a:t> to n-1</a:t>
            </a:r>
          </a:p>
          <a:p>
            <a:pPr>
              <a:buNone/>
            </a:pPr>
            <a:r>
              <a:rPr lang="en-US" dirty="0">
                <a:solidFill>
                  <a:srgbClr val="008000"/>
                </a:solidFill>
              </a:rPr>
              <a:t>	</a:t>
            </a:r>
            <a:r>
              <a:rPr lang="en-US" dirty="0" smtClean="0">
                <a:solidFill>
                  <a:srgbClr val="008000"/>
                </a:solidFill>
              </a:rPr>
              <a:t>A[0…i-1] contains the </a:t>
            </a:r>
            <a:r>
              <a:rPr lang="en-US" dirty="0" err="1" smtClean="0">
                <a:solidFill>
                  <a:srgbClr val="008000"/>
                </a:solidFill>
              </a:rPr>
              <a:t>i</a:t>
            </a:r>
            <a:r>
              <a:rPr lang="en-US" dirty="0" smtClean="0">
                <a:solidFill>
                  <a:srgbClr val="008000"/>
                </a:solidFill>
              </a:rPr>
              <a:t> smallest keys in sorted order.  </a:t>
            </a:r>
          </a:p>
          <a:p>
            <a:pPr>
              <a:spcBef>
                <a:spcPts val="0"/>
              </a:spcBef>
              <a:buNone/>
            </a:pPr>
            <a:r>
              <a:rPr lang="en-US" dirty="0">
                <a:solidFill>
                  <a:srgbClr val="008000"/>
                </a:solidFill>
              </a:rPr>
              <a:t>	</a:t>
            </a:r>
            <a:r>
              <a:rPr lang="en-US" dirty="0" smtClean="0">
                <a:solidFill>
                  <a:srgbClr val="008000"/>
                </a:solidFill>
              </a:rPr>
              <a:t>A[</a:t>
            </a:r>
            <a:r>
              <a:rPr lang="en-US" dirty="0" err="1" smtClean="0">
                <a:solidFill>
                  <a:srgbClr val="008000"/>
                </a:solidFill>
              </a:rPr>
              <a:t>i</a:t>
            </a:r>
            <a:r>
              <a:rPr lang="en-US" dirty="0" smtClean="0">
                <a:solidFill>
                  <a:srgbClr val="008000"/>
                </a:solidFill>
              </a:rPr>
              <a:t>…n-1] contains the remaining keys</a:t>
            </a:r>
          </a:p>
          <a:p>
            <a:pPr>
              <a:buNone/>
            </a:pPr>
            <a:r>
              <a:rPr lang="en-US" dirty="0" smtClean="0"/>
              <a:t>	</a:t>
            </a:r>
            <a:r>
              <a:rPr lang="en-US" dirty="0" err="1"/>
              <a:t>j</a:t>
            </a:r>
            <a:r>
              <a:rPr lang="en-US" baseline="-25000" dirty="0" err="1"/>
              <a:t>min</a:t>
            </a:r>
            <a:r>
              <a:rPr lang="en-US" dirty="0" smtClean="0"/>
              <a:t> = </a:t>
            </a:r>
            <a:r>
              <a:rPr lang="en-US" dirty="0" err="1" smtClean="0"/>
              <a:t>i</a:t>
            </a:r>
            <a:endParaRPr lang="en-US" dirty="0" smtClean="0"/>
          </a:p>
          <a:p>
            <a:pPr>
              <a:buNone/>
            </a:pPr>
            <a:r>
              <a:rPr lang="en-US" dirty="0" smtClean="0"/>
              <a:t>	for j = i+1 to n-1</a:t>
            </a:r>
          </a:p>
          <a:p>
            <a:pPr>
              <a:buNone/>
            </a:pPr>
            <a:r>
              <a:rPr lang="en-US" dirty="0" smtClean="0"/>
              <a:t>		if A[ </a:t>
            </a:r>
            <a:r>
              <a:rPr lang="en-US" dirty="0" err="1" smtClean="0"/>
              <a:t>j</a:t>
            </a:r>
            <a:r>
              <a:rPr lang="en-US" dirty="0" smtClean="0"/>
              <a:t> ] &lt; </a:t>
            </a:r>
            <a:r>
              <a:rPr lang="en-US" dirty="0" err="1" smtClean="0"/>
              <a:t>A[j</a:t>
            </a:r>
            <a:r>
              <a:rPr lang="en-US" baseline="-25000" dirty="0" err="1" smtClean="0"/>
              <a:t>min</a:t>
            </a:r>
            <a:r>
              <a:rPr lang="en-US" dirty="0" smtClean="0"/>
              <a:t>]</a:t>
            </a:r>
          </a:p>
          <a:p>
            <a:pPr>
              <a:buNone/>
            </a:pPr>
            <a:r>
              <a:rPr lang="en-US" dirty="0" smtClean="0"/>
              <a:t>			</a:t>
            </a:r>
            <a:r>
              <a:rPr lang="en-US" dirty="0" err="1" smtClean="0"/>
              <a:t>j</a:t>
            </a:r>
            <a:r>
              <a:rPr lang="en-US" baseline="-25000" dirty="0" err="1" smtClean="0"/>
              <a:t>min</a:t>
            </a:r>
            <a:r>
              <a:rPr lang="en-US" dirty="0" smtClean="0"/>
              <a:t> = </a:t>
            </a:r>
            <a:r>
              <a:rPr lang="en-US" dirty="0" err="1" smtClean="0"/>
              <a:t>j</a:t>
            </a:r>
            <a:endParaRPr lang="en-US" dirty="0" smtClean="0"/>
          </a:p>
          <a:p>
            <a:pPr>
              <a:buNone/>
            </a:pPr>
            <a:r>
              <a:rPr lang="en-US" dirty="0" smtClean="0"/>
              <a:t>	swap A[</a:t>
            </a:r>
            <a:r>
              <a:rPr lang="en-US" dirty="0" err="1" smtClean="0"/>
              <a:t>i</a:t>
            </a:r>
            <a:r>
              <a:rPr lang="en-US" dirty="0"/>
              <a:t>] with A[</a:t>
            </a:r>
            <a:r>
              <a:rPr lang="en-US" dirty="0" err="1" smtClean="0"/>
              <a:t>j</a:t>
            </a:r>
            <a:r>
              <a:rPr lang="en-US" baseline="-25000" dirty="0" err="1" smtClean="0"/>
              <a:t>min</a:t>
            </a:r>
            <a:r>
              <a:rPr lang="en-US" dirty="0" smtClean="0"/>
              <a:t>]</a:t>
            </a:r>
          </a:p>
          <a:p>
            <a:pPr>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548853"/>
              </p:ext>
            </p:extLst>
          </p:nvPr>
        </p:nvGraphicFramePr>
        <p:xfrm>
          <a:off x="4059254" y="3802741"/>
          <a:ext cx="1358900" cy="388937"/>
        </p:xfrm>
        <a:graphic>
          <a:graphicData uri="http://schemas.openxmlformats.org/presentationml/2006/ole">
            <mc:AlternateContent xmlns:mc="http://schemas.openxmlformats.org/markup-compatibility/2006">
              <mc:Choice xmlns:v="urn:schemas-microsoft-com:vml" Requires="v">
                <p:oleObj spid="_x0000_s337018" name="Equation" r:id="rId3" imgW="711200" imgH="203200" progId="Equation.DSMT4">
                  <p:embed/>
                </p:oleObj>
              </mc:Choice>
              <mc:Fallback>
                <p:oleObj name="Equation" r:id="rId3" imgW="711200" imgH="203200" progId="Equation.DSMT4">
                  <p:embed/>
                  <p:pic>
                    <p:nvPicPr>
                      <p:cNvPr id="0" name="Picture 2"/>
                      <p:cNvPicPr>
                        <a:picLocks noChangeAspect="1" noChangeArrowheads="1"/>
                      </p:cNvPicPr>
                      <p:nvPr/>
                    </p:nvPicPr>
                    <p:blipFill>
                      <a:blip r:embed="rId4"/>
                      <a:srcRect/>
                      <a:stretch>
                        <a:fillRect/>
                      </a:stretch>
                    </p:blipFill>
                    <p:spPr bwMode="auto">
                      <a:xfrm>
                        <a:off x="4059254" y="3802741"/>
                        <a:ext cx="1358900"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29299075"/>
              </p:ext>
            </p:extLst>
          </p:nvPr>
        </p:nvGraphicFramePr>
        <p:xfrm>
          <a:off x="836493" y="5401933"/>
          <a:ext cx="2990850" cy="849313"/>
        </p:xfrm>
        <a:graphic>
          <a:graphicData uri="http://schemas.openxmlformats.org/presentationml/2006/ole">
            <mc:AlternateContent xmlns:mc="http://schemas.openxmlformats.org/markup-compatibility/2006">
              <mc:Choice xmlns:v="urn:schemas-microsoft-com:vml" Requires="v">
                <p:oleObj spid="_x0000_s337019" name="Equation" r:id="rId5" imgW="1612900" imgH="457200" progId="Equation.DSMT4">
                  <p:embed/>
                </p:oleObj>
              </mc:Choice>
              <mc:Fallback>
                <p:oleObj name="Equation" r:id="rId5" imgW="1612900" imgH="457200" progId="Equation.DSMT4">
                  <p:embed/>
                  <p:pic>
                    <p:nvPicPr>
                      <p:cNvPr id="0" name="Picture 3"/>
                      <p:cNvPicPr>
                        <a:picLocks noChangeAspect="1" noChangeArrowheads="1"/>
                      </p:cNvPicPr>
                      <p:nvPr/>
                    </p:nvPicPr>
                    <p:blipFill>
                      <a:blip r:embed="rId6"/>
                      <a:srcRect/>
                      <a:stretch>
                        <a:fillRect/>
                      </a:stretch>
                    </p:blipFill>
                    <p:spPr bwMode="auto">
                      <a:xfrm>
                        <a:off x="836493" y="5401933"/>
                        <a:ext cx="2990850" cy="849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8597780"/>
              </p:ext>
            </p:extLst>
          </p:nvPr>
        </p:nvGraphicFramePr>
        <p:xfrm>
          <a:off x="3982565" y="5624697"/>
          <a:ext cx="887535" cy="401504"/>
        </p:xfrm>
        <a:graphic>
          <a:graphicData uri="http://schemas.openxmlformats.org/presentationml/2006/ole">
            <mc:AlternateContent xmlns:mc="http://schemas.openxmlformats.org/markup-compatibility/2006">
              <mc:Choice xmlns:v="urn:schemas-microsoft-com:vml" Requires="v">
                <p:oleObj spid="_x0000_s337020" name="Equation" r:id="rId7" imgW="533400" imgH="241300" progId="Equation.DSMT4">
                  <p:embed/>
                </p:oleObj>
              </mc:Choice>
              <mc:Fallback>
                <p:oleObj name="Equation" r:id="rId7" imgW="533400" imgH="2413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2565" y="5624697"/>
                        <a:ext cx="887535" cy="4015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0" name="Group 9"/>
          <p:cNvGrpSpPr/>
          <p:nvPr/>
        </p:nvGrpSpPr>
        <p:grpSpPr>
          <a:xfrm>
            <a:off x="3640331" y="2997329"/>
            <a:ext cx="2206125" cy="1557104"/>
            <a:chOff x="3640331" y="2997329"/>
            <a:chExt cx="2206125" cy="1557104"/>
          </a:xfrm>
        </p:grpSpPr>
        <p:sp>
          <p:nvSpPr>
            <p:cNvPr id="4" name="Right Brace 3"/>
            <p:cNvSpPr/>
            <p:nvPr/>
          </p:nvSpPr>
          <p:spPr bwMode="auto">
            <a:xfrm>
              <a:off x="3640331" y="2997329"/>
              <a:ext cx="374024" cy="1557104"/>
            </a:xfrm>
            <a:prstGeom prst="rightBrace">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
          <p:nvSpPr>
            <p:cNvPr id="9" name="TextBox 8"/>
            <p:cNvSpPr txBox="1"/>
            <p:nvPr/>
          </p:nvSpPr>
          <p:spPr>
            <a:xfrm>
              <a:off x="4007942" y="3341612"/>
              <a:ext cx="1838514" cy="400110"/>
            </a:xfrm>
            <a:prstGeom prst="rect">
              <a:avLst/>
            </a:prstGeom>
            <a:noFill/>
          </p:spPr>
          <p:txBody>
            <a:bodyPr wrap="none" rtlCol="0">
              <a:spAutoFit/>
            </a:bodyPr>
            <a:lstStyle/>
            <a:p>
              <a:r>
                <a:rPr lang="en-US" sz="2000" dirty="0" smtClean="0">
                  <a:solidFill>
                    <a:srgbClr val="800000"/>
                  </a:solidFill>
                </a:rPr>
                <a:t>Running time?</a:t>
              </a:r>
              <a:endParaRPr lang="en-US" sz="2000" dirty="0">
                <a:solidFill>
                  <a:srgbClr val="800000"/>
                </a:solidFill>
              </a:endParaRPr>
            </a:p>
          </p:txBody>
        </p:sp>
      </p:grpSp>
      <p:sp>
        <p:nvSpPr>
          <p:cNvPr id="11" name="TextBox 10"/>
          <p:cNvSpPr txBox="1"/>
          <p:nvPr/>
        </p:nvSpPr>
        <p:spPr>
          <a:xfrm>
            <a:off x="399474" y="1468835"/>
            <a:ext cx="526857" cy="461665"/>
          </a:xfrm>
          <a:prstGeom prst="rect">
            <a:avLst/>
          </a:prstGeom>
          <a:noFill/>
        </p:spPr>
        <p:txBody>
          <a:bodyPr wrap="none" rtlCol="0">
            <a:spAutoFit/>
          </a:bodyPr>
          <a:lstStyle/>
          <a:p>
            <a:r>
              <a:rPr lang="en-US" sz="2400" dirty="0" smtClean="0">
                <a:solidFill>
                  <a:srgbClr val="008000"/>
                </a:solidFill>
              </a:rPr>
              <a:t>LI:</a:t>
            </a:r>
            <a:endParaRPr lang="en-US" sz="24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b="1" dirty="0" smtClean="0">
                <a:solidFill>
                  <a:srgbClr val="800000"/>
                </a:solidFill>
              </a:rPr>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dirty="0" smtClean="0"/>
              <a:t>Bubble Sort operates by successively comparing adjacent elements, swapping them if they are out of order.</a:t>
            </a:r>
          </a:p>
          <a:p>
            <a:r>
              <a:rPr lang="en-US" dirty="0" smtClean="0"/>
              <a:t>At the end of the first pass, the largest element is in the correct position.</a:t>
            </a:r>
          </a:p>
          <a:p>
            <a:r>
              <a:rPr lang="en-US" dirty="0" smtClean="0"/>
              <a:t>A total of </a:t>
            </a:r>
            <a:r>
              <a:rPr lang="en-US" dirty="0" err="1" smtClean="0"/>
              <a:t>n</a:t>
            </a:r>
            <a:r>
              <a:rPr lang="en-US" dirty="0" smtClean="0"/>
              <a:t> passes are required to sort the entire array.</a:t>
            </a:r>
          </a:p>
          <a:p>
            <a:r>
              <a:rPr lang="en-US" dirty="0" smtClean="0"/>
              <a:t>Thus bubble sort also has a nested loop structure</a:t>
            </a:r>
          </a:p>
          <a:p>
            <a:r>
              <a:rPr lang="en-US" dirty="0" smtClean="0">
                <a:hlinkClick r:id="rId2"/>
              </a:rPr>
              <a:t>Bubble Sort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hlinkClick r:id="rId2"/>
              </a:rPr>
              <a:t>Expert Opinion on Bubble Sort</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463614" y="1169110"/>
            <a:ext cx="8686800" cy="2249560"/>
          </a:xfrm>
        </p:spPr>
        <p:txBody>
          <a:bodyPr/>
          <a:lstStyle/>
          <a:p>
            <a:pPr>
              <a:buNone/>
            </a:pPr>
            <a:r>
              <a:rPr lang="en-US" dirty="0" smtClean="0"/>
              <a:t>for </a:t>
            </a:r>
            <a:r>
              <a:rPr lang="en-US" dirty="0" err="1" smtClean="0"/>
              <a:t>i</a:t>
            </a:r>
            <a:r>
              <a:rPr lang="en-US" dirty="0" smtClean="0"/>
              <a:t> = n-1 </a:t>
            </a:r>
            <a:r>
              <a:rPr lang="en-US" dirty="0" err="1" smtClean="0"/>
              <a:t>downto</a:t>
            </a:r>
            <a:r>
              <a:rPr lang="en-US" dirty="0" smtClean="0"/>
              <a:t> </a:t>
            </a:r>
            <a:r>
              <a:rPr lang="en-US" dirty="0"/>
              <a:t>1</a:t>
            </a:r>
            <a:endParaRPr lang="en-US" dirty="0" smtClean="0"/>
          </a:p>
          <a:p>
            <a:pPr>
              <a:buNone/>
            </a:pPr>
            <a:r>
              <a:rPr lang="en-US" dirty="0" smtClean="0">
                <a:solidFill>
                  <a:srgbClr val="008000"/>
                </a:solidFill>
              </a:rPr>
              <a:t>	A[i+1…n-</a:t>
            </a:r>
            <a:r>
              <a:rPr lang="en-US" dirty="0">
                <a:solidFill>
                  <a:srgbClr val="008000"/>
                </a:solidFill>
              </a:rPr>
              <a:t>1] contains the </a:t>
            </a:r>
            <a:r>
              <a:rPr lang="en-US" dirty="0" smtClean="0">
                <a:solidFill>
                  <a:srgbClr val="008000"/>
                </a:solidFill>
              </a:rPr>
              <a:t>n-i-1 largest keys </a:t>
            </a:r>
            <a:r>
              <a:rPr lang="en-US" dirty="0">
                <a:solidFill>
                  <a:srgbClr val="008000"/>
                </a:solidFill>
              </a:rPr>
              <a:t>in sorted order.  </a:t>
            </a:r>
          </a:p>
          <a:p>
            <a:pPr>
              <a:spcBef>
                <a:spcPts val="0"/>
              </a:spcBef>
              <a:buNone/>
            </a:pPr>
            <a:r>
              <a:rPr lang="en-US" dirty="0">
                <a:solidFill>
                  <a:srgbClr val="008000"/>
                </a:solidFill>
              </a:rPr>
              <a:t>	</a:t>
            </a:r>
            <a:r>
              <a:rPr lang="en-US" dirty="0" smtClean="0">
                <a:solidFill>
                  <a:srgbClr val="008000"/>
                </a:solidFill>
              </a:rPr>
              <a:t>A[0…</a:t>
            </a:r>
            <a:r>
              <a:rPr lang="en-US" dirty="0" err="1" smtClean="0">
                <a:solidFill>
                  <a:srgbClr val="008000"/>
                </a:solidFill>
              </a:rPr>
              <a:t>i</a:t>
            </a:r>
            <a:r>
              <a:rPr lang="en-US" dirty="0" smtClean="0">
                <a:solidFill>
                  <a:srgbClr val="008000"/>
                </a:solidFill>
              </a:rPr>
              <a:t>] </a:t>
            </a:r>
            <a:r>
              <a:rPr lang="en-US" dirty="0">
                <a:solidFill>
                  <a:srgbClr val="008000"/>
                </a:solidFill>
              </a:rPr>
              <a:t>contains the remaining </a:t>
            </a:r>
            <a:r>
              <a:rPr lang="en-US" dirty="0" smtClean="0">
                <a:solidFill>
                  <a:srgbClr val="008000"/>
                </a:solidFill>
              </a:rPr>
              <a:t>keys</a:t>
            </a:r>
            <a:endParaRPr lang="en-US" dirty="0" smtClean="0"/>
          </a:p>
          <a:p>
            <a:pPr>
              <a:buNone/>
            </a:pPr>
            <a:r>
              <a:rPr lang="en-US" dirty="0" smtClean="0"/>
              <a:t>	for j = 0 to i-1</a:t>
            </a:r>
          </a:p>
          <a:p>
            <a:pPr>
              <a:buNone/>
            </a:pPr>
            <a:r>
              <a:rPr lang="en-US" dirty="0" smtClean="0"/>
              <a:t>		if A[ </a:t>
            </a:r>
            <a:r>
              <a:rPr lang="en-US" dirty="0" err="1" smtClean="0"/>
              <a:t>j</a:t>
            </a:r>
            <a:r>
              <a:rPr lang="en-US" dirty="0" smtClean="0"/>
              <a:t> ] &gt; A[ </a:t>
            </a:r>
            <a:r>
              <a:rPr lang="en-US" dirty="0" err="1" smtClean="0"/>
              <a:t>j</a:t>
            </a:r>
            <a:r>
              <a:rPr lang="en-US" dirty="0" smtClean="0"/>
              <a:t> + 1 ]</a:t>
            </a:r>
          </a:p>
          <a:p>
            <a:pPr>
              <a:buNone/>
            </a:pPr>
            <a:r>
              <a:rPr lang="en-US" dirty="0" smtClean="0"/>
              <a:t>			swap A[ </a:t>
            </a:r>
            <a:r>
              <a:rPr lang="en-US" dirty="0" err="1" smtClean="0"/>
              <a:t>j</a:t>
            </a:r>
            <a:r>
              <a:rPr lang="en-US" dirty="0" smtClean="0"/>
              <a:t> ] and A[ </a:t>
            </a:r>
            <a:r>
              <a:rPr lang="en-US" dirty="0" err="1" smtClean="0"/>
              <a:t>j</a:t>
            </a:r>
            <a:r>
              <a:rPr lang="en-US" dirty="0" smtClean="0"/>
              <a:t> + 1 ]</a:t>
            </a:r>
          </a:p>
          <a:p>
            <a:pPr>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93529994"/>
              </p:ext>
            </p:extLst>
          </p:nvPr>
        </p:nvGraphicFramePr>
        <p:xfrm>
          <a:off x="6175981" y="3445993"/>
          <a:ext cx="582780" cy="388520"/>
        </p:xfrm>
        <a:graphic>
          <a:graphicData uri="http://schemas.openxmlformats.org/presentationml/2006/ole">
            <mc:AlternateContent xmlns:mc="http://schemas.openxmlformats.org/markup-compatibility/2006">
              <mc:Choice xmlns:v="urn:schemas-microsoft-com:vml" Requires="v">
                <p:oleObj spid="_x0000_s330871" name="Equation" r:id="rId3" imgW="304800" imgH="203200" progId="Equation.DSMT4">
                  <p:embed/>
                </p:oleObj>
              </mc:Choice>
              <mc:Fallback>
                <p:oleObj name="Equation" r:id="rId3" imgW="304800" imgH="203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81" y="3445993"/>
                        <a:ext cx="582780" cy="3885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2656204"/>
              </p:ext>
            </p:extLst>
          </p:nvPr>
        </p:nvGraphicFramePr>
        <p:xfrm>
          <a:off x="912813" y="4679950"/>
          <a:ext cx="1295400" cy="849312"/>
        </p:xfrm>
        <a:graphic>
          <a:graphicData uri="http://schemas.openxmlformats.org/presentationml/2006/ole">
            <mc:AlternateContent xmlns:mc="http://schemas.openxmlformats.org/markup-compatibility/2006">
              <mc:Choice xmlns:v="urn:schemas-microsoft-com:vml" Requires="v">
                <p:oleObj spid="_x0000_s330872" name="Equation" r:id="rId5" imgW="698500" imgH="457200" progId="Equation.DSMT4">
                  <p:embed/>
                </p:oleObj>
              </mc:Choice>
              <mc:Fallback>
                <p:oleObj name="Equation" r:id="rId5" imgW="698500" imgH="457200" progId="Equation.DSMT4">
                  <p:embed/>
                  <p:pic>
                    <p:nvPicPr>
                      <p:cNvPr id="0" name="Picture 3"/>
                      <p:cNvPicPr>
                        <a:picLocks noChangeAspect="1" noChangeArrowheads="1"/>
                      </p:cNvPicPr>
                      <p:nvPr/>
                    </p:nvPicPr>
                    <p:blipFill>
                      <a:blip r:embed="rId6"/>
                      <a:srcRect/>
                      <a:stretch>
                        <a:fillRect/>
                      </a:stretch>
                    </p:blipFill>
                    <p:spPr bwMode="auto">
                      <a:xfrm>
                        <a:off x="912813" y="4679950"/>
                        <a:ext cx="1295400" cy="849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98102193"/>
              </p:ext>
            </p:extLst>
          </p:nvPr>
        </p:nvGraphicFramePr>
        <p:xfrm>
          <a:off x="2356530" y="4907522"/>
          <a:ext cx="887535" cy="401504"/>
        </p:xfrm>
        <a:graphic>
          <a:graphicData uri="http://schemas.openxmlformats.org/presentationml/2006/ole">
            <mc:AlternateContent xmlns:mc="http://schemas.openxmlformats.org/markup-compatibility/2006">
              <mc:Choice xmlns:v="urn:schemas-microsoft-com:vml" Requires="v">
                <p:oleObj spid="_x0000_s330873" name="Equation" r:id="rId7" imgW="533400" imgH="241300" progId="Equation.DSMT4">
                  <p:embed/>
                </p:oleObj>
              </mc:Choice>
              <mc:Fallback>
                <p:oleObj name="Equation" r:id="rId7" imgW="533400" imgH="2413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6530" y="4907522"/>
                        <a:ext cx="887535" cy="4015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 name="Group 8"/>
          <p:cNvGrpSpPr/>
          <p:nvPr/>
        </p:nvGrpSpPr>
        <p:grpSpPr>
          <a:xfrm>
            <a:off x="5737719" y="2721534"/>
            <a:ext cx="2206125" cy="1557104"/>
            <a:chOff x="3640331" y="2997329"/>
            <a:chExt cx="2206125" cy="1557104"/>
          </a:xfrm>
        </p:grpSpPr>
        <p:sp>
          <p:nvSpPr>
            <p:cNvPr id="10" name="Right Brace 9"/>
            <p:cNvSpPr/>
            <p:nvPr/>
          </p:nvSpPr>
          <p:spPr bwMode="auto">
            <a:xfrm>
              <a:off x="3640331" y="2997329"/>
              <a:ext cx="374024" cy="1557104"/>
            </a:xfrm>
            <a:prstGeom prst="rightBrace">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4007942" y="3341612"/>
              <a:ext cx="1838514" cy="400110"/>
            </a:xfrm>
            <a:prstGeom prst="rect">
              <a:avLst/>
            </a:prstGeom>
            <a:noFill/>
          </p:spPr>
          <p:txBody>
            <a:bodyPr wrap="none" rtlCol="0">
              <a:spAutoFit/>
            </a:bodyPr>
            <a:lstStyle/>
            <a:p>
              <a:r>
                <a:rPr lang="en-US" sz="2000" dirty="0" smtClean="0">
                  <a:solidFill>
                    <a:srgbClr val="800000"/>
                  </a:solidFill>
                </a:rPr>
                <a:t>Running time?</a:t>
              </a:r>
              <a:endParaRPr lang="en-US" sz="2000" dirty="0">
                <a:solidFill>
                  <a:srgbClr val="800000"/>
                </a:solidFill>
              </a:endParaRPr>
            </a:p>
          </p:txBody>
        </p:sp>
      </p:grpSp>
      <p:sp>
        <p:nvSpPr>
          <p:cNvPr id="12" name="TextBox 11"/>
          <p:cNvSpPr txBox="1"/>
          <p:nvPr/>
        </p:nvSpPr>
        <p:spPr>
          <a:xfrm>
            <a:off x="399474" y="1712495"/>
            <a:ext cx="526857" cy="461665"/>
          </a:xfrm>
          <a:prstGeom prst="rect">
            <a:avLst/>
          </a:prstGeom>
          <a:noFill/>
        </p:spPr>
        <p:txBody>
          <a:bodyPr wrap="none" rtlCol="0">
            <a:spAutoFit/>
          </a:bodyPr>
          <a:lstStyle/>
          <a:p>
            <a:r>
              <a:rPr lang="en-US" sz="2400" dirty="0" smtClean="0">
                <a:solidFill>
                  <a:srgbClr val="008000"/>
                </a:solidFill>
              </a:rPr>
              <a:t>LI:</a:t>
            </a:r>
            <a:endParaRPr lang="en-US" sz="24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endParaRPr lang="en-US" dirty="0"/>
          </a:p>
        </p:txBody>
      </p:sp>
      <p:sp>
        <p:nvSpPr>
          <p:cNvPr id="3" name="Content Placeholder 2"/>
          <p:cNvSpPr>
            <a:spLocks noGrp="1"/>
          </p:cNvSpPr>
          <p:nvPr>
            <p:ph idx="1"/>
          </p:nvPr>
        </p:nvSpPr>
        <p:spPr/>
        <p:txBody>
          <a:bodyPr/>
          <a:lstStyle/>
          <a:p>
            <a:r>
              <a:rPr lang="en-US" dirty="0" smtClean="0"/>
              <a:t>Thus both Selection Sort and Bubble Sort have O(n</a:t>
            </a:r>
            <a:r>
              <a:rPr lang="en-US" baseline="30000" dirty="0" smtClean="0"/>
              <a:t>2</a:t>
            </a:r>
            <a:r>
              <a:rPr lang="en-US" dirty="0" smtClean="0"/>
              <a:t>) running time.</a:t>
            </a:r>
          </a:p>
          <a:p>
            <a:r>
              <a:rPr lang="en-US" dirty="0" smtClean="0"/>
              <a:t>However, both can also easily be designed to </a:t>
            </a:r>
          </a:p>
          <a:p>
            <a:pPr lvl="1"/>
            <a:r>
              <a:rPr lang="en-US" dirty="0" smtClean="0"/>
              <a:t>Sort in place</a:t>
            </a:r>
          </a:p>
          <a:p>
            <a:pPr lvl="1"/>
            <a:r>
              <a:rPr lang="en-US" dirty="0" smtClean="0"/>
              <a:t>Stable 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b="1" dirty="0" smtClean="0">
                <a:solidFill>
                  <a:srgbClr val="800000"/>
                </a:solidFill>
              </a:rPr>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dirty="0" smtClean="0"/>
              <a:t>Like Selection Sort, Insertion Sort maintains two </a:t>
            </a:r>
            <a:r>
              <a:rPr lang="en-US" sz="2000" dirty="0" err="1" smtClean="0"/>
              <a:t>sublists</a:t>
            </a:r>
            <a:r>
              <a:rPr lang="en-US" sz="2000" dirty="0" smtClean="0"/>
              <a:t>:</a:t>
            </a:r>
          </a:p>
          <a:p>
            <a:pPr lvl="1"/>
            <a:r>
              <a:rPr lang="en-US" sz="1800" dirty="0" smtClean="0"/>
              <a:t>A left </a:t>
            </a:r>
            <a:r>
              <a:rPr lang="en-US" sz="1800" dirty="0" err="1" smtClean="0"/>
              <a:t>sublist</a:t>
            </a:r>
            <a:r>
              <a:rPr lang="en-US" sz="1800" dirty="0" smtClean="0"/>
              <a:t> containing sorted keys</a:t>
            </a:r>
          </a:p>
          <a:p>
            <a:pPr lvl="1"/>
            <a:r>
              <a:rPr lang="en-US" sz="1800" dirty="0" smtClean="0"/>
              <a:t>A right </a:t>
            </a:r>
            <a:r>
              <a:rPr lang="en-US" sz="1800" dirty="0" err="1" smtClean="0"/>
              <a:t>sublist</a:t>
            </a:r>
            <a:r>
              <a:rPr lang="en-US" sz="1800" dirty="0" smtClean="0"/>
              <a:t> containing the remaining unsorted keys</a:t>
            </a:r>
          </a:p>
          <a:p>
            <a:r>
              <a:rPr lang="en-US" sz="2000" dirty="0" smtClean="0"/>
              <a:t>Unlike Selection Sort, the keys in the left </a:t>
            </a:r>
            <a:r>
              <a:rPr lang="en-US" sz="2000" dirty="0" err="1" smtClean="0"/>
              <a:t>sublist</a:t>
            </a:r>
            <a:r>
              <a:rPr lang="en-US" sz="2000" dirty="0" smtClean="0"/>
              <a:t> are not the smallest keys in the input list, but the first keys in the input list.</a:t>
            </a:r>
          </a:p>
          <a:p>
            <a:r>
              <a:rPr lang="en-US" sz="2000" dirty="0" smtClean="0"/>
              <a:t>On each iteration, the next key in the right </a:t>
            </a:r>
            <a:r>
              <a:rPr lang="en-US" sz="2000" dirty="0" err="1" smtClean="0"/>
              <a:t>sublist</a:t>
            </a:r>
            <a:r>
              <a:rPr lang="en-US" sz="2000" dirty="0" smtClean="0"/>
              <a:t> is considered, and inserted at the correct location in the left </a:t>
            </a:r>
            <a:r>
              <a:rPr lang="en-US" sz="2000" dirty="0" err="1" smtClean="0"/>
              <a:t>sublist</a:t>
            </a:r>
            <a:r>
              <a:rPr lang="en-US" sz="2000" dirty="0" smtClean="0"/>
              <a:t>.</a:t>
            </a:r>
          </a:p>
          <a:p>
            <a:r>
              <a:rPr lang="en-US" sz="2000" dirty="0" smtClean="0"/>
              <a:t>This continues until the right </a:t>
            </a:r>
            <a:r>
              <a:rPr lang="en-US" sz="2000" dirty="0" err="1" smtClean="0"/>
              <a:t>sublist</a:t>
            </a:r>
            <a:r>
              <a:rPr lang="en-US" sz="2000" dirty="0" smtClean="0"/>
              <a:t> is empty.</a:t>
            </a:r>
          </a:p>
          <a:p>
            <a:r>
              <a:rPr lang="en-US" sz="2000" dirty="0" smtClean="0"/>
              <a:t>Note that for each insertion, some elements in the left </a:t>
            </a:r>
            <a:r>
              <a:rPr lang="en-US" sz="2000" dirty="0" err="1" smtClean="0"/>
              <a:t>sublist</a:t>
            </a:r>
            <a:r>
              <a:rPr lang="en-US" sz="2000" dirty="0" smtClean="0"/>
              <a:t> will in general need to be shifted right.</a:t>
            </a:r>
          </a:p>
          <a:p>
            <a:r>
              <a:rPr lang="en-US" sz="2000" dirty="0" smtClean="0"/>
              <a:t>Thus the algorithm has a nested loop structure</a:t>
            </a:r>
          </a:p>
          <a:p>
            <a:r>
              <a:rPr lang="en-US" sz="2000" dirty="0" smtClean="0">
                <a:hlinkClick r:id="rId2"/>
              </a:rPr>
              <a:t>Insertion Sort Example</a:t>
            </a:r>
            <a:endParaRPr lang="en-US" sz="2000" dirty="0"/>
          </a:p>
        </p:txBody>
      </p:sp>
    </p:spTree>
    <p:extLst>
      <p:ext uri="{BB962C8B-B14F-4D97-AF65-F5344CB8AC3E}">
        <p14:creationId xmlns:p14="http://schemas.microsoft.com/office/powerpoint/2010/main" val="16304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5"/>
            <a:ext cx="8229600" cy="566447"/>
          </a:xfrm>
        </p:spPr>
        <p:txBody>
          <a:bodyPr/>
          <a:lstStyle/>
          <a:p>
            <a:r>
              <a:rPr lang="en-US" dirty="0" smtClean="0"/>
              <a:t>Insertion Sort</a:t>
            </a:r>
            <a:endParaRPr lang="en-US" dirty="0"/>
          </a:p>
        </p:txBody>
      </p:sp>
      <p:sp>
        <p:nvSpPr>
          <p:cNvPr id="3" name="Content Placeholder 2"/>
          <p:cNvSpPr>
            <a:spLocks noGrp="1"/>
          </p:cNvSpPr>
          <p:nvPr>
            <p:ph idx="1"/>
          </p:nvPr>
        </p:nvSpPr>
        <p:spPr>
          <a:xfrm>
            <a:off x="457200" y="663956"/>
            <a:ext cx="8686800" cy="5595744"/>
          </a:xfrm>
        </p:spPr>
        <p:txBody>
          <a:bodyPr/>
          <a:lstStyle/>
          <a:p>
            <a:pPr>
              <a:buNone/>
            </a:pPr>
            <a:r>
              <a:rPr lang="en-US" dirty="0" smtClean="0"/>
              <a:t>for </a:t>
            </a:r>
            <a:r>
              <a:rPr lang="en-US" dirty="0" err="1" smtClean="0"/>
              <a:t>i</a:t>
            </a:r>
            <a:r>
              <a:rPr lang="en-US" dirty="0" smtClean="0"/>
              <a:t> = 1 to n-1</a:t>
            </a:r>
          </a:p>
          <a:p>
            <a:pPr>
              <a:buNone/>
            </a:pPr>
            <a:r>
              <a:rPr lang="en-US" dirty="0">
                <a:solidFill>
                  <a:srgbClr val="008000"/>
                </a:solidFill>
              </a:rPr>
              <a:t>	</a:t>
            </a:r>
            <a:r>
              <a:rPr lang="en-US" dirty="0" smtClean="0">
                <a:solidFill>
                  <a:srgbClr val="008000"/>
                </a:solidFill>
              </a:rPr>
              <a:t>A[0…i-1] contains the first </a:t>
            </a:r>
            <a:r>
              <a:rPr lang="en-US" dirty="0" err="1" smtClean="0">
                <a:solidFill>
                  <a:srgbClr val="008000"/>
                </a:solidFill>
              </a:rPr>
              <a:t>i</a:t>
            </a:r>
            <a:r>
              <a:rPr lang="en-US" dirty="0" smtClean="0">
                <a:solidFill>
                  <a:srgbClr val="008000"/>
                </a:solidFill>
              </a:rPr>
              <a:t> keys of the input in sorted order.  </a:t>
            </a:r>
          </a:p>
          <a:p>
            <a:pPr>
              <a:spcBef>
                <a:spcPts val="0"/>
              </a:spcBef>
              <a:buNone/>
            </a:pPr>
            <a:r>
              <a:rPr lang="en-US" dirty="0">
                <a:solidFill>
                  <a:srgbClr val="008000"/>
                </a:solidFill>
              </a:rPr>
              <a:t>	</a:t>
            </a:r>
            <a:r>
              <a:rPr lang="en-US" dirty="0" smtClean="0">
                <a:solidFill>
                  <a:srgbClr val="008000"/>
                </a:solidFill>
              </a:rPr>
              <a:t>A[</a:t>
            </a:r>
            <a:r>
              <a:rPr lang="en-US" dirty="0" err="1" smtClean="0">
                <a:solidFill>
                  <a:srgbClr val="008000"/>
                </a:solidFill>
              </a:rPr>
              <a:t>i</a:t>
            </a:r>
            <a:r>
              <a:rPr lang="en-US" dirty="0" smtClean="0">
                <a:solidFill>
                  <a:srgbClr val="008000"/>
                </a:solidFill>
              </a:rPr>
              <a:t>…n-1] contains the remaining keys</a:t>
            </a:r>
          </a:p>
          <a:p>
            <a:pPr>
              <a:buNone/>
            </a:pPr>
            <a:r>
              <a:rPr lang="en-US" dirty="0" smtClean="0"/>
              <a:t>	 key = A[</a:t>
            </a:r>
            <a:r>
              <a:rPr lang="en-US" dirty="0" err="1" smtClean="0"/>
              <a:t>i</a:t>
            </a:r>
            <a:r>
              <a:rPr lang="en-US" dirty="0" smtClean="0"/>
              <a:t>]</a:t>
            </a:r>
          </a:p>
          <a:p>
            <a:pPr>
              <a:buNone/>
            </a:pPr>
            <a:r>
              <a:rPr lang="en-US" dirty="0"/>
              <a:t>	</a:t>
            </a:r>
            <a:r>
              <a:rPr lang="en-US" dirty="0" smtClean="0"/>
              <a:t> j = </a:t>
            </a:r>
            <a:r>
              <a:rPr lang="en-US" dirty="0" err="1" smtClean="0"/>
              <a:t>i</a:t>
            </a:r>
            <a:endParaRPr lang="en-US" dirty="0" smtClean="0"/>
          </a:p>
          <a:p>
            <a:pPr>
              <a:buNone/>
            </a:pPr>
            <a:r>
              <a:rPr lang="en-US" dirty="0" smtClean="0"/>
              <a:t>	while j &gt; 0 &amp; A[j-1] &gt; key</a:t>
            </a:r>
          </a:p>
          <a:p>
            <a:pPr>
              <a:buNone/>
            </a:pPr>
            <a:r>
              <a:rPr lang="en-US" dirty="0"/>
              <a:t>	</a:t>
            </a:r>
            <a:r>
              <a:rPr lang="en-US" dirty="0" smtClean="0"/>
              <a:t>	A[j] </a:t>
            </a:r>
            <a:r>
              <a:rPr lang="en-US" dirty="0" smtClean="0">
                <a:sym typeface="Wingdings"/>
              </a:rPr>
              <a:t></a:t>
            </a:r>
            <a:r>
              <a:rPr lang="en-US" dirty="0" smtClean="0"/>
              <a:t> A[j-1]</a:t>
            </a:r>
          </a:p>
          <a:p>
            <a:pPr>
              <a:buNone/>
            </a:pPr>
            <a:r>
              <a:rPr lang="en-US" dirty="0"/>
              <a:t>	</a:t>
            </a:r>
            <a:r>
              <a:rPr lang="en-US" dirty="0" smtClean="0"/>
              <a:t>	j = j-1</a:t>
            </a:r>
          </a:p>
          <a:p>
            <a:pPr>
              <a:buNone/>
            </a:pPr>
            <a:r>
              <a:rPr lang="en-US" dirty="0"/>
              <a:t>	</a:t>
            </a:r>
            <a:r>
              <a:rPr lang="en-US" dirty="0" smtClean="0"/>
              <a:t>A[j] = key</a:t>
            </a:r>
          </a:p>
        </p:txBody>
      </p:sp>
      <p:graphicFrame>
        <p:nvGraphicFramePr>
          <p:cNvPr id="5" name="Object 4"/>
          <p:cNvGraphicFramePr>
            <a:graphicFrameLocks noChangeAspect="1"/>
          </p:cNvGraphicFramePr>
          <p:nvPr>
            <p:extLst>
              <p:ext uri="{D42A27DB-BD31-4B8C-83A1-F6EECF244321}">
                <p14:modId xmlns:p14="http://schemas.microsoft.com/office/powerpoint/2010/main" val="2217792354"/>
              </p:ext>
            </p:extLst>
          </p:nvPr>
        </p:nvGraphicFramePr>
        <p:xfrm>
          <a:off x="4720517" y="3998276"/>
          <a:ext cx="582612" cy="388937"/>
        </p:xfrm>
        <a:graphic>
          <a:graphicData uri="http://schemas.openxmlformats.org/presentationml/2006/ole">
            <mc:AlternateContent xmlns:mc="http://schemas.openxmlformats.org/markup-compatibility/2006">
              <mc:Choice xmlns:v="urn:schemas-microsoft-com:vml" Requires="v">
                <p:oleObj spid="_x0000_s1132" name="Equation" r:id="rId3" imgW="304800" imgH="203200" progId="Equation.DSMT4">
                  <p:embed/>
                </p:oleObj>
              </mc:Choice>
              <mc:Fallback>
                <p:oleObj name="Equation" r:id="rId3" imgW="304800" imgH="203200" progId="Equation.DSMT4">
                  <p:embed/>
                  <p:pic>
                    <p:nvPicPr>
                      <p:cNvPr id="0" name=""/>
                      <p:cNvPicPr>
                        <a:picLocks noChangeAspect="1" noChangeArrowheads="1"/>
                      </p:cNvPicPr>
                      <p:nvPr/>
                    </p:nvPicPr>
                    <p:blipFill>
                      <a:blip r:embed="rId4"/>
                      <a:srcRect/>
                      <a:stretch>
                        <a:fillRect/>
                      </a:stretch>
                    </p:blipFill>
                    <p:spPr bwMode="auto">
                      <a:xfrm>
                        <a:off x="4720517" y="3998276"/>
                        <a:ext cx="582612"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18592283"/>
              </p:ext>
            </p:extLst>
          </p:nvPr>
        </p:nvGraphicFramePr>
        <p:xfrm>
          <a:off x="1684338" y="5380038"/>
          <a:ext cx="1295400" cy="849312"/>
        </p:xfrm>
        <a:graphic>
          <a:graphicData uri="http://schemas.openxmlformats.org/presentationml/2006/ole">
            <mc:AlternateContent xmlns:mc="http://schemas.openxmlformats.org/markup-compatibility/2006">
              <mc:Choice xmlns:v="urn:schemas-microsoft-com:vml" Requires="v">
                <p:oleObj spid="_x0000_s1133" name="Equation" r:id="rId5" imgW="698500" imgH="457200" progId="Equation.DSMT4">
                  <p:embed/>
                </p:oleObj>
              </mc:Choice>
              <mc:Fallback>
                <p:oleObj name="Equation" r:id="rId5" imgW="698500" imgH="457200" progId="Equation.DSMT4">
                  <p:embed/>
                  <p:pic>
                    <p:nvPicPr>
                      <p:cNvPr id="0" name=""/>
                      <p:cNvPicPr>
                        <a:picLocks noChangeAspect="1" noChangeArrowheads="1"/>
                      </p:cNvPicPr>
                      <p:nvPr/>
                    </p:nvPicPr>
                    <p:blipFill>
                      <a:blip r:embed="rId6"/>
                      <a:srcRect/>
                      <a:stretch>
                        <a:fillRect/>
                      </a:stretch>
                    </p:blipFill>
                    <p:spPr bwMode="auto">
                      <a:xfrm>
                        <a:off x="1684338" y="5380038"/>
                        <a:ext cx="1295400" cy="849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09246494"/>
              </p:ext>
            </p:extLst>
          </p:nvPr>
        </p:nvGraphicFramePr>
        <p:xfrm>
          <a:off x="3095030" y="5602050"/>
          <a:ext cx="887535" cy="401504"/>
        </p:xfrm>
        <a:graphic>
          <a:graphicData uri="http://schemas.openxmlformats.org/presentationml/2006/ole">
            <mc:AlternateContent xmlns:mc="http://schemas.openxmlformats.org/markup-compatibility/2006">
              <mc:Choice xmlns:v="urn:schemas-microsoft-com:vml" Requires="v">
                <p:oleObj spid="_x0000_s1134" name="Equation" r:id="rId7" imgW="533400" imgH="241300" progId="Equation.DSMT4">
                  <p:embed/>
                </p:oleObj>
              </mc:Choice>
              <mc:Fallback>
                <p:oleObj name="Equation" r:id="rId7" imgW="533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030" y="5602050"/>
                        <a:ext cx="887535" cy="4015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 name="Group 8"/>
          <p:cNvGrpSpPr/>
          <p:nvPr/>
        </p:nvGrpSpPr>
        <p:grpSpPr>
          <a:xfrm>
            <a:off x="4236836" y="3253883"/>
            <a:ext cx="2206125" cy="1557104"/>
            <a:chOff x="3640331" y="2997329"/>
            <a:chExt cx="2206125" cy="1557104"/>
          </a:xfrm>
        </p:grpSpPr>
        <p:sp>
          <p:nvSpPr>
            <p:cNvPr id="10" name="Right Brace 9"/>
            <p:cNvSpPr/>
            <p:nvPr/>
          </p:nvSpPr>
          <p:spPr bwMode="auto">
            <a:xfrm>
              <a:off x="3640331" y="2997329"/>
              <a:ext cx="374024" cy="1557104"/>
            </a:xfrm>
            <a:prstGeom prst="rightBrace">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
          <p:nvSpPr>
            <p:cNvPr id="11" name="TextBox 10"/>
            <p:cNvSpPr txBox="1"/>
            <p:nvPr/>
          </p:nvSpPr>
          <p:spPr>
            <a:xfrm>
              <a:off x="4007942" y="3341612"/>
              <a:ext cx="1838514" cy="400110"/>
            </a:xfrm>
            <a:prstGeom prst="rect">
              <a:avLst/>
            </a:prstGeom>
            <a:noFill/>
          </p:spPr>
          <p:txBody>
            <a:bodyPr wrap="none" rtlCol="0">
              <a:spAutoFit/>
            </a:bodyPr>
            <a:lstStyle/>
            <a:p>
              <a:r>
                <a:rPr lang="en-US" sz="2000" dirty="0" smtClean="0">
                  <a:solidFill>
                    <a:srgbClr val="800000"/>
                  </a:solidFill>
                </a:rPr>
                <a:t>Running time?</a:t>
              </a:r>
              <a:endParaRPr lang="en-US" sz="2000" dirty="0">
                <a:solidFill>
                  <a:srgbClr val="800000"/>
                </a:solidFill>
              </a:endParaRPr>
            </a:p>
          </p:txBody>
        </p:sp>
      </p:grpSp>
      <p:sp>
        <p:nvSpPr>
          <p:cNvPr id="12" name="TextBox 11"/>
          <p:cNvSpPr txBox="1"/>
          <p:nvPr/>
        </p:nvSpPr>
        <p:spPr>
          <a:xfrm>
            <a:off x="399474" y="1212346"/>
            <a:ext cx="526857" cy="461665"/>
          </a:xfrm>
          <a:prstGeom prst="rect">
            <a:avLst/>
          </a:prstGeom>
          <a:noFill/>
        </p:spPr>
        <p:txBody>
          <a:bodyPr wrap="none" rtlCol="0">
            <a:spAutoFit/>
          </a:bodyPr>
          <a:lstStyle/>
          <a:p>
            <a:r>
              <a:rPr lang="en-US" sz="2400" dirty="0" smtClean="0">
                <a:solidFill>
                  <a:srgbClr val="008000"/>
                </a:solidFill>
              </a:rPr>
              <a:t>LI:</a:t>
            </a:r>
            <a:endParaRPr lang="en-US" sz="2400" dirty="0">
              <a:solidFill>
                <a:srgbClr val="008000"/>
              </a:solidFill>
            </a:endParaRPr>
          </a:p>
        </p:txBody>
      </p:sp>
    </p:spTree>
    <p:extLst>
      <p:ext uri="{BB962C8B-B14F-4D97-AF65-F5344CB8AC3E}">
        <p14:creationId xmlns:p14="http://schemas.microsoft.com/office/powerpoint/2010/main" val="4878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lstStyle/>
          <a:p>
            <a:r>
              <a:rPr lang="en-US" dirty="0" smtClean="0"/>
              <a:t>We have seen the advantage of sorted data representations for a number of applications</a:t>
            </a:r>
          </a:p>
          <a:p>
            <a:pPr lvl="1"/>
            <a:r>
              <a:rPr lang="en-US" dirty="0" smtClean="0"/>
              <a:t>Sparse vectors</a:t>
            </a:r>
          </a:p>
          <a:p>
            <a:pPr lvl="1"/>
            <a:r>
              <a:rPr lang="en-US" dirty="0" smtClean="0"/>
              <a:t>Maps</a:t>
            </a:r>
          </a:p>
          <a:p>
            <a:pPr lvl="1"/>
            <a:r>
              <a:rPr lang="en-US" dirty="0" smtClean="0"/>
              <a:t>Dictionaries</a:t>
            </a:r>
          </a:p>
          <a:p>
            <a:r>
              <a:rPr lang="en-US" dirty="0" smtClean="0"/>
              <a:t>Here we consider the problem of how to efficiently transform an unsorted representation into a sorted representation.</a:t>
            </a:r>
          </a:p>
          <a:p>
            <a:r>
              <a:rPr lang="en-US" dirty="0" smtClean="0"/>
              <a:t>We will focus on sorted array representations.</a:t>
            </a:r>
            <a:endParaRPr lang="en-US" dirty="0"/>
          </a:p>
        </p:txBody>
      </p:sp>
    </p:spTree>
    <p:extLst>
      <p:ext uri="{BB962C8B-B14F-4D97-AF65-F5344CB8AC3E}">
        <p14:creationId xmlns:p14="http://schemas.microsoft.com/office/powerpoint/2010/main" val="14143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b="1" dirty="0" smtClean="0">
                <a:solidFill>
                  <a:srgbClr val="800000"/>
                </a:solidFill>
              </a:rPr>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Divide-and-Conquer</a:t>
            </a:r>
            <a:r>
              <a:rPr lang="en-US" dirty="0" smtClean="0"/>
              <a:t> </a:t>
            </a:r>
            <a:endParaRPr lang="en-US" dirty="0">
              <a:ea typeface="Tahoma" charset="0"/>
              <a:cs typeface="Tahoma" charset="0"/>
            </a:endParaRPr>
          </a:p>
        </p:txBody>
      </p:sp>
      <p:sp>
        <p:nvSpPr>
          <p:cNvPr id="145411" name="Rectangle 3" descr="Rectangle: Click to edit Master text styles&#10;Second level&#10;Third level&#10;Fourth level&#10;Fifth level"/>
          <p:cNvSpPr>
            <a:spLocks noGrp="1" noChangeArrowheads="1"/>
          </p:cNvSpPr>
          <p:nvPr>
            <p:ph idx="1"/>
          </p:nvPr>
        </p:nvSpPr>
        <p:spPr/>
        <p:txBody>
          <a:bodyPr/>
          <a:lstStyle/>
          <a:p>
            <a:pPr>
              <a:lnSpc>
                <a:spcPct val="90000"/>
              </a:lnSpc>
            </a:pPr>
            <a:r>
              <a:rPr lang="en-US" sz="2000" dirty="0">
                <a:solidFill>
                  <a:schemeClr val="tx2"/>
                </a:solidFill>
              </a:rPr>
              <a:t>Divide-and conquer</a:t>
            </a:r>
            <a:r>
              <a:rPr lang="en-US" sz="2000" dirty="0"/>
              <a:t> is a general algorithm design paradigm:</a:t>
            </a:r>
          </a:p>
          <a:p>
            <a:pPr lvl="1">
              <a:lnSpc>
                <a:spcPct val="90000"/>
              </a:lnSpc>
            </a:pPr>
            <a:r>
              <a:rPr lang="en-US" sz="1800" dirty="0">
                <a:solidFill>
                  <a:schemeClr val="tx2"/>
                </a:solidFill>
              </a:rPr>
              <a:t>Divide</a:t>
            </a:r>
            <a:r>
              <a:rPr lang="en-US" sz="1800" dirty="0"/>
              <a:t>: divide the input data </a:t>
            </a:r>
            <a:r>
              <a:rPr lang="en-US" sz="1800" b="1" i="1" dirty="0">
                <a:latin typeface="Times New Roman" charset="0"/>
              </a:rPr>
              <a:t>S</a:t>
            </a:r>
            <a:r>
              <a:rPr lang="en-US" sz="1800" dirty="0"/>
              <a:t> in two disjoint subsets </a:t>
            </a:r>
            <a:r>
              <a:rPr lang="en-US" sz="1800" b="1" i="1" dirty="0">
                <a:latin typeface="Times New Roman" charset="0"/>
              </a:rPr>
              <a:t>S</a:t>
            </a:r>
            <a:r>
              <a:rPr lang="en-US" sz="1800" baseline="-25000" dirty="0">
                <a:latin typeface="Times New Roman" charset="0"/>
              </a:rPr>
              <a:t>1</a:t>
            </a:r>
            <a:r>
              <a:rPr lang="en-US" sz="1800" b="1" i="1" dirty="0">
                <a:latin typeface="Times New Roman" charset="0"/>
              </a:rPr>
              <a:t> </a:t>
            </a:r>
            <a:r>
              <a:rPr lang="en-US" sz="1800" dirty="0"/>
              <a:t>and </a:t>
            </a:r>
            <a:r>
              <a:rPr lang="en-US" sz="1800" b="1" i="1" dirty="0">
                <a:latin typeface="Times New Roman" charset="0"/>
              </a:rPr>
              <a:t>S</a:t>
            </a:r>
            <a:r>
              <a:rPr lang="en-US" sz="1800" baseline="-25000" dirty="0">
                <a:latin typeface="Times New Roman" charset="0"/>
              </a:rPr>
              <a:t>2</a:t>
            </a:r>
            <a:endParaRPr lang="en-US" sz="1800" dirty="0"/>
          </a:p>
          <a:p>
            <a:pPr lvl="1">
              <a:lnSpc>
                <a:spcPct val="90000"/>
              </a:lnSpc>
            </a:pPr>
            <a:r>
              <a:rPr lang="en-US" sz="1800" dirty="0">
                <a:solidFill>
                  <a:schemeClr val="tx2"/>
                </a:solidFill>
              </a:rPr>
              <a:t>Recur</a:t>
            </a:r>
            <a:r>
              <a:rPr lang="en-US" sz="1800" dirty="0"/>
              <a:t>: solve the </a:t>
            </a:r>
            <a:r>
              <a:rPr lang="en-US" sz="1800" dirty="0" err="1"/>
              <a:t>subproblems</a:t>
            </a:r>
            <a:r>
              <a:rPr lang="en-US" sz="1800" dirty="0"/>
              <a:t> associated with </a:t>
            </a:r>
            <a:r>
              <a:rPr lang="en-US" sz="1800" b="1" i="1" dirty="0">
                <a:latin typeface="Times New Roman" charset="0"/>
              </a:rPr>
              <a:t>S</a:t>
            </a:r>
            <a:r>
              <a:rPr lang="en-US" sz="1800" baseline="-25000" dirty="0">
                <a:latin typeface="Times New Roman" charset="0"/>
              </a:rPr>
              <a:t>1</a:t>
            </a:r>
            <a:r>
              <a:rPr lang="en-US" sz="1800" b="1" i="1" dirty="0">
                <a:latin typeface="Times New Roman" charset="0"/>
              </a:rPr>
              <a:t> </a:t>
            </a:r>
            <a:r>
              <a:rPr lang="en-US" sz="1800" dirty="0"/>
              <a:t>and </a:t>
            </a:r>
            <a:r>
              <a:rPr lang="en-US" sz="1800" b="1" i="1" dirty="0">
                <a:latin typeface="Times New Roman" charset="0"/>
              </a:rPr>
              <a:t>S</a:t>
            </a:r>
            <a:r>
              <a:rPr lang="en-US" sz="1800" baseline="-25000" dirty="0">
                <a:latin typeface="Times New Roman" charset="0"/>
              </a:rPr>
              <a:t>2</a:t>
            </a:r>
            <a:endParaRPr lang="en-US" sz="1800" dirty="0"/>
          </a:p>
          <a:p>
            <a:pPr lvl="1">
              <a:lnSpc>
                <a:spcPct val="90000"/>
              </a:lnSpc>
            </a:pPr>
            <a:r>
              <a:rPr lang="en-US" sz="1800" dirty="0">
                <a:solidFill>
                  <a:schemeClr val="tx2"/>
                </a:solidFill>
              </a:rPr>
              <a:t>Conquer</a:t>
            </a:r>
            <a:r>
              <a:rPr lang="en-US" sz="1800" dirty="0"/>
              <a:t>: combine the solutions for </a:t>
            </a:r>
            <a:r>
              <a:rPr lang="en-US" sz="1800" b="1" i="1" dirty="0">
                <a:latin typeface="Times New Roman" charset="0"/>
              </a:rPr>
              <a:t>S</a:t>
            </a:r>
            <a:r>
              <a:rPr lang="en-US" sz="1800" baseline="-25000" dirty="0">
                <a:latin typeface="Times New Roman" charset="0"/>
              </a:rPr>
              <a:t>1</a:t>
            </a:r>
            <a:r>
              <a:rPr lang="en-US" sz="1800" b="1" i="1" dirty="0">
                <a:latin typeface="Times New Roman" charset="0"/>
              </a:rPr>
              <a:t> </a:t>
            </a:r>
            <a:r>
              <a:rPr lang="en-US" sz="1800" dirty="0"/>
              <a:t>and </a:t>
            </a:r>
            <a:r>
              <a:rPr lang="en-US" sz="1800" b="1" i="1" dirty="0">
                <a:latin typeface="Times New Roman" charset="0"/>
              </a:rPr>
              <a:t>S</a:t>
            </a:r>
            <a:r>
              <a:rPr lang="en-US" sz="1800" baseline="-25000" dirty="0">
                <a:latin typeface="Times New Roman" charset="0"/>
              </a:rPr>
              <a:t>2</a:t>
            </a:r>
            <a:r>
              <a:rPr lang="en-US" sz="1800" dirty="0"/>
              <a:t> into a solution for </a:t>
            </a:r>
            <a:r>
              <a:rPr lang="en-US" sz="1800" b="1" i="1" dirty="0">
                <a:latin typeface="Times New Roman" charset="0"/>
              </a:rPr>
              <a:t>S</a:t>
            </a:r>
          </a:p>
          <a:p>
            <a:pPr>
              <a:lnSpc>
                <a:spcPct val="90000"/>
              </a:lnSpc>
            </a:pPr>
            <a:r>
              <a:rPr lang="en-US" sz="2000" dirty="0"/>
              <a:t>The base case for the recursion </a:t>
            </a:r>
            <a:r>
              <a:rPr lang="en-US" sz="2000" dirty="0" smtClean="0"/>
              <a:t>is a </a:t>
            </a:r>
            <a:r>
              <a:rPr lang="en-US" sz="2000" dirty="0" err="1" smtClean="0"/>
              <a:t>subproblem</a:t>
            </a:r>
            <a:r>
              <a:rPr lang="en-US" sz="2000" dirty="0" smtClean="0"/>
              <a:t> </a:t>
            </a:r>
            <a:r>
              <a:rPr lang="en-US" sz="2000" dirty="0"/>
              <a:t>of size 0 or </a:t>
            </a:r>
            <a:r>
              <a:rPr lang="en-US" sz="2000" dirty="0" smtClean="0"/>
              <a:t>1</a:t>
            </a:r>
          </a:p>
          <a:p>
            <a:pPr>
              <a:lnSpc>
                <a:spcPct val="9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6" name="Rectangle 2"/>
          <p:cNvSpPr>
            <a:spLocks noGrp="1" noChangeArrowheads="1"/>
          </p:cNvSpPr>
          <p:nvPr>
            <p:ph type="title" idx="4294967295"/>
          </p:nvPr>
        </p:nvSpPr>
        <p:spPr>
          <a:xfrm>
            <a:off x="0" y="457200"/>
            <a:ext cx="7772400" cy="1143000"/>
          </a:xfrm>
        </p:spPr>
        <p:txBody>
          <a:bodyPr/>
          <a:lstStyle/>
          <a:p>
            <a:pPr eaLnBrk="1" hangingPunct="1"/>
            <a:r>
              <a:rPr lang="en-US"/>
              <a:t>Recursive Sorts</a:t>
            </a:r>
          </a:p>
        </p:txBody>
      </p:sp>
      <p:sp>
        <p:nvSpPr>
          <p:cNvPr id="202757" name="Rectangle 3"/>
          <p:cNvSpPr>
            <a:spLocks noGrp="1" noChangeArrowheads="1"/>
          </p:cNvSpPr>
          <p:nvPr>
            <p:ph type="body" idx="4294967295"/>
          </p:nvPr>
        </p:nvSpPr>
        <p:spPr>
          <a:xfrm>
            <a:off x="76200" y="1676400"/>
            <a:ext cx="9296400" cy="4114800"/>
          </a:xfrm>
        </p:spPr>
        <p:txBody>
          <a:bodyPr/>
          <a:lstStyle/>
          <a:p>
            <a:pPr eaLnBrk="1" hangingPunct="1"/>
            <a:r>
              <a:rPr lang="en-US" dirty="0"/>
              <a:t>Given list of objects to be sorted </a:t>
            </a:r>
          </a:p>
          <a:p>
            <a:pPr eaLnBrk="1" hangingPunct="1"/>
            <a:endParaRPr lang="en-US" dirty="0"/>
          </a:p>
          <a:p>
            <a:pPr eaLnBrk="1" hangingPunct="1"/>
            <a:r>
              <a:rPr lang="en-US" dirty="0"/>
              <a:t>Split the list into two </a:t>
            </a:r>
            <a:r>
              <a:rPr lang="en-US" dirty="0" err="1"/>
              <a:t>sublists</a:t>
            </a:r>
            <a:r>
              <a:rPr lang="en-US" dirty="0"/>
              <a:t>. </a:t>
            </a:r>
          </a:p>
          <a:p>
            <a:pPr eaLnBrk="1" hangingPunct="1">
              <a:buFontTx/>
              <a:buNone/>
            </a:pPr>
            <a:endParaRPr lang="en-US" dirty="0"/>
          </a:p>
          <a:p>
            <a:pPr eaLnBrk="1" hangingPunct="1"/>
            <a:r>
              <a:rPr lang="en-US" dirty="0"/>
              <a:t>Recursively have </a:t>
            </a:r>
            <a:r>
              <a:rPr lang="en-US" dirty="0" smtClean="0"/>
              <a:t>two friends </a:t>
            </a:r>
            <a:r>
              <a:rPr lang="en-US" dirty="0"/>
              <a:t>sort the two </a:t>
            </a:r>
            <a:r>
              <a:rPr lang="en-US" dirty="0" err="1"/>
              <a:t>sublists</a:t>
            </a:r>
            <a:r>
              <a:rPr lang="en-US" dirty="0"/>
              <a:t>. </a:t>
            </a:r>
          </a:p>
          <a:p>
            <a:pPr eaLnBrk="1" hangingPunct="1"/>
            <a:endParaRPr lang="en-US" dirty="0"/>
          </a:p>
          <a:p>
            <a:pPr eaLnBrk="1" hangingPunct="1"/>
            <a:r>
              <a:rPr lang="en-US" dirty="0"/>
              <a:t>Combine the two sorted </a:t>
            </a:r>
            <a:r>
              <a:rPr lang="en-US" dirty="0" err="1"/>
              <a:t>sublists</a:t>
            </a:r>
            <a:r>
              <a:rPr lang="en-US" dirty="0"/>
              <a:t> into one entirely sorted list. </a:t>
            </a:r>
          </a:p>
        </p:txBody>
      </p:sp>
      <p:sp>
        <p:nvSpPr>
          <p:cNvPr id="202758" name="Rectangle 4"/>
          <p:cNvSpPr>
            <a:spLocks noChangeArrowheads="1"/>
          </p:cNvSpPr>
          <p:nvPr/>
        </p:nvSpPr>
        <p:spPr bwMode="auto">
          <a:xfrm>
            <a:off x="2286000" y="2209800"/>
            <a:ext cx="3733800" cy="533400"/>
          </a:xfrm>
          <a:prstGeom prst="rect">
            <a:avLst/>
          </a:prstGeom>
          <a:noFill/>
          <a:ln w="38100">
            <a:solidFill>
              <a:srgbClr val="0000FF"/>
            </a:solidFill>
            <a:miter lim="800000"/>
            <a:headEnd/>
            <a:tailEnd/>
          </a:ln>
        </p:spPr>
        <p:txBody>
          <a:bodyPr wrap="none" anchor="ctr">
            <a:prstTxWarp prst="textNoShape">
              <a:avLst/>
            </a:prstTxWarp>
          </a:bodyPr>
          <a:lstStyle/>
          <a:p>
            <a:pPr algn="ctr"/>
            <a:endParaRPr lang="en-US" sz="3200" b="0">
              <a:latin typeface="Times New Roman" charset="0"/>
            </a:endParaRPr>
          </a:p>
        </p:txBody>
      </p:sp>
      <p:sp>
        <p:nvSpPr>
          <p:cNvPr id="202759" name="Rectangle 5"/>
          <p:cNvSpPr>
            <a:spLocks noChangeArrowheads="1"/>
          </p:cNvSpPr>
          <p:nvPr/>
        </p:nvSpPr>
        <p:spPr bwMode="auto">
          <a:xfrm>
            <a:off x="2057400" y="3200400"/>
            <a:ext cx="1905000" cy="533400"/>
          </a:xfrm>
          <a:prstGeom prst="rect">
            <a:avLst/>
          </a:prstGeom>
          <a:noFill/>
          <a:ln w="38100">
            <a:solidFill>
              <a:srgbClr val="0000FF"/>
            </a:solidFill>
            <a:miter lim="800000"/>
            <a:headEnd/>
            <a:tailEnd/>
          </a:ln>
        </p:spPr>
        <p:txBody>
          <a:bodyPr wrap="none" anchor="ctr">
            <a:prstTxWarp prst="textNoShape">
              <a:avLst/>
            </a:prstTxWarp>
          </a:bodyPr>
          <a:lstStyle/>
          <a:p>
            <a:pPr algn="ctr"/>
            <a:endParaRPr lang="en-US" sz="3200" b="0">
              <a:latin typeface="Times New Roman" charset="0"/>
            </a:endParaRPr>
          </a:p>
        </p:txBody>
      </p:sp>
      <p:sp>
        <p:nvSpPr>
          <p:cNvPr id="202760" name="Rectangle 6"/>
          <p:cNvSpPr>
            <a:spLocks noChangeArrowheads="1"/>
          </p:cNvSpPr>
          <p:nvPr/>
        </p:nvSpPr>
        <p:spPr bwMode="auto">
          <a:xfrm>
            <a:off x="4495800" y="3200400"/>
            <a:ext cx="1905000" cy="533400"/>
          </a:xfrm>
          <a:prstGeom prst="rect">
            <a:avLst/>
          </a:prstGeom>
          <a:noFill/>
          <a:ln w="38100">
            <a:solidFill>
              <a:srgbClr val="0000FF"/>
            </a:solidFill>
            <a:miter lim="800000"/>
            <a:headEnd/>
            <a:tailEnd/>
          </a:ln>
        </p:spPr>
        <p:txBody>
          <a:bodyPr wrap="none" anchor="ctr">
            <a:prstTxWarp prst="textNoShape">
              <a:avLst/>
            </a:prstTxWarp>
          </a:bodyPr>
          <a:lstStyle/>
          <a:p>
            <a:pPr algn="ctr"/>
            <a:endParaRPr lang="en-US" sz="3200" b="0">
              <a:latin typeface="Times New Roman" charset="0"/>
            </a:endParaRPr>
          </a:p>
        </p:txBody>
      </p:sp>
      <p:sp>
        <p:nvSpPr>
          <p:cNvPr id="202761" name="Rectangle 7"/>
          <p:cNvSpPr>
            <a:spLocks noChangeArrowheads="1"/>
          </p:cNvSpPr>
          <p:nvPr/>
        </p:nvSpPr>
        <p:spPr bwMode="auto">
          <a:xfrm>
            <a:off x="2057400" y="4267200"/>
            <a:ext cx="1905000" cy="533400"/>
          </a:xfrm>
          <a:prstGeom prst="rect">
            <a:avLst/>
          </a:prstGeom>
          <a:noFill/>
          <a:ln w="38100">
            <a:solidFill>
              <a:schemeClr val="hlink"/>
            </a:solidFill>
            <a:miter lim="800000"/>
            <a:headEnd/>
            <a:tailEnd/>
          </a:ln>
        </p:spPr>
        <p:txBody>
          <a:bodyPr wrap="none" anchor="ctr">
            <a:prstTxWarp prst="textNoShape">
              <a:avLst/>
            </a:prstTxWarp>
          </a:bodyPr>
          <a:lstStyle/>
          <a:p>
            <a:pPr algn="ctr"/>
            <a:endParaRPr lang="en-US" sz="3200" b="0">
              <a:latin typeface="Times New Roman" charset="0"/>
            </a:endParaRPr>
          </a:p>
        </p:txBody>
      </p:sp>
      <p:sp>
        <p:nvSpPr>
          <p:cNvPr id="202762" name="Rectangle 8"/>
          <p:cNvSpPr>
            <a:spLocks noChangeArrowheads="1"/>
          </p:cNvSpPr>
          <p:nvPr/>
        </p:nvSpPr>
        <p:spPr bwMode="auto">
          <a:xfrm>
            <a:off x="4495800" y="4267200"/>
            <a:ext cx="1905000" cy="533400"/>
          </a:xfrm>
          <a:prstGeom prst="rect">
            <a:avLst/>
          </a:prstGeom>
          <a:noFill/>
          <a:ln w="38100">
            <a:solidFill>
              <a:schemeClr val="hlink"/>
            </a:solidFill>
            <a:miter lim="800000"/>
            <a:headEnd/>
            <a:tailEnd/>
          </a:ln>
        </p:spPr>
        <p:txBody>
          <a:bodyPr wrap="none" anchor="ctr">
            <a:prstTxWarp prst="textNoShape">
              <a:avLst/>
            </a:prstTxWarp>
          </a:bodyPr>
          <a:lstStyle/>
          <a:p>
            <a:pPr algn="ctr"/>
            <a:endParaRPr lang="en-US" sz="3200" b="0">
              <a:latin typeface="Times New Roman" charset="0"/>
            </a:endParaRPr>
          </a:p>
        </p:txBody>
      </p:sp>
      <p:sp>
        <p:nvSpPr>
          <p:cNvPr id="202763" name="Rectangle 9"/>
          <p:cNvSpPr>
            <a:spLocks noChangeArrowheads="1"/>
          </p:cNvSpPr>
          <p:nvPr/>
        </p:nvSpPr>
        <p:spPr bwMode="auto">
          <a:xfrm>
            <a:off x="2133600" y="5486400"/>
            <a:ext cx="3733800" cy="533400"/>
          </a:xfrm>
          <a:prstGeom prst="rect">
            <a:avLst/>
          </a:prstGeom>
          <a:noFill/>
          <a:ln w="38100">
            <a:solidFill>
              <a:schemeClr val="hlink"/>
            </a:solidFill>
            <a:miter lim="800000"/>
            <a:headEnd/>
            <a:tailEnd/>
          </a:ln>
        </p:spPr>
        <p:txBody>
          <a:bodyPr wrap="none" anchor="ctr">
            <a:prstTxWarp prst="textNoShape">
              <a:avLst/>
            </a:prstTxWarp>
          </a:bodyPr>
          <a:lstStyle/>
          <a:p>
            <a:pPr algn="ctr"/>
            <a:endParaRPr lang="en-US" sz="3200" b="0">
              <a:latin typeface="Times New Roman" charset="0"/>
            </a:endParaRPr>
          </a:p>
        </p:txBody>
      </p:sp>
      <p:grpSp>
        <p:nvGrpSpPr>
          <p:cNvPr id="2" name="Group 10"/>
          <p:cNvGrpSpPr>
            <a:grpSpLocks noChangeAspect="1"/>
          </p:cNvGrpSpPr>
          <p:nvPr/>
        </p:nvGrpSpPr>
        <p:grpSpPr bwMode="auto">
          <a:xfrm>
            <a:off x="1584325" y="4191000"/>
            <a:ext cx="320675" cy="639763"/>
            <a:chOff x="2432" y="1328"/>
            <a:chExt cx="906" cy="2075"/>
          </a:xfrm>
        </p:grpSpPr>
        <p:sp>
          <p:nvSpPr>
            <p:cNvPr id="202773" name="Freeform 11"/>
            <p:cNvSpPr>
              <a:spLocks noChangeAspect="1"/>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02774" name="Freeform 12"/>
            <p:cNvSpPr>
              <a:spLocks noChangeAspect="1"/>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02775" name="Freeform 13"/>
            <p:cNvSpPr>
              <a:spLocks noChangeAspect="1"/>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02776" name="Freeform 14"/>
            <p:cNvSpPr>
              <a:spLocks noChangeAspect="1"/>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02777" name="Freeform 15"/>
            <p:cNvSpPr>
              <a:spLocks noChangeAspect="1"/>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02778" name="Freeform 16"/>
            <p:cNvSpPr>
              <a:spLocks noChangeAspect="1"/>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grpSp>
        <p:nvGrpSpPr>
          <p:cNvPr id="3" name="Group 17"/>
          <p:cNvGrpSpPr>
            <a:grpSpLocks noChangeAspect="1"/>
          </p:cNvGrpSpPr>
          <p:nvPr/>
        </p:nvGrpSpPr>
        <p:grpSpPr bwMode="auto">
          <a:xfrm>
            <a:off x="6537325" y="4191000"/>
            <a:ext cx="320675" cy="639763"/>
            <a:chOff x="2432" y="1328"/>
            <a:chExt cx="906" cy="2075"/>
          </a:xfrm>
        </p:grpSpPr>
        <p:sp>
          <p:nvSpPr>
            <p:cNvPr id="202767" name="Freeform 18"/>
            <p:cNvSpPr>
              <a:spLocks noChangeAspect="1"/>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02768" name="Freeform 19"/>
            <p:cNvSpPr>
              <a:spLocks noChangeAspect="1"/>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02769" name="Freeform 20"/>
            <p:cNvSpPr>
              <a:spLocks noChangeAspect="1"/>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02770" name="Freeform 21"/>
            <p:cNvSpPr>
              <a:spLocks noChangeAspect="1"/>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02771" name="Freeform 22"/>
            <p:cNvSpPr>
              <a:spLocks noChangeAspect="1"/>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02772" name="Freeform 23"/>
            <p:cNvSpPr>
              <a:spLocks noChangeAspect="1"/>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pic>
        <p:nvPicPr>
          <p:cNvPr id="202766" name="Picture 24" descr="brut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989763" y="2308225"/>
            <a:ext cx="1925637"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5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4" name="Rectangle 2"/>
          <p:cNvSpPr>
            <a:spLocks noGrp="1" noChangeArrowheads="1"/>
          </p:cNvSpPr>
          <p:nvPr>
            <p:ph type="title"/>
          </p:nvPr>
        </p:nvSpPr>
        <p:spPr>
          <a:xfrm>
            <a:off x="685800" y="152400"/>
            <a:ext cx="7772400" cy="1143000"/>
          </a:xfrm>
        </p:spPr>
        <p:txBody>
          <a:bodyPr/>
          <a:lstStyle/>
          <a:p>
            <a:pPr eaLnBrk="1" hangingPunct="1"/>
            <a:r>
              <a:rPr lang="en-US"/>
              <a:t>Merge Sort</a:t>
            </a:r>
          </a:p>
        </p:txBody>
      </p:sp>
      <p:grpSp>
        <p:nvGrpSpPr>
          <p:cNvPr id="2" name="Group 3"/>
          <p:cNvGrpSpPr>
            <a:grpSpLocks/>
          </p:cNvGrpSpPr>
          <p:nvPr/>
        </p:nvGrpSpPr>
        <p:grpSpPr bwMode="auto">
          <a:xfrm>
            <a:off x="2997200" y="1125538"/>
            <a:ext cx="2946400" cy="2151062"/>
            <a:chOff x="118" y="2928"/>
            <a:chExt cx="1856" cy="1355"/>
          </a:xfrm>
        </p:grpSpPr>
        <p:sp>
          <p:nvSpPr>
            <p:cNvPr id="204815" name="Freeform 4"/>
            <p:cNvSpPr>
              <a:spLocks/>
            </p:cNvSpPr>
            <p:nvPr/>
          </p:nvSpPr>
          <p:spPr bwMode="auto">
            <a:xfrm>
              <a:off x="118" y="2928"/>
              <a:ext cx="1856" cy="1355"/>
            </a:xfrm>
            <a:custGeom>
              <a:avLst/>
              <a:gdLst>
                <a:gd name="T0" fmla="*/ 364 w 1856"/>
                <a:gd name="T1" fmla="*/ 288 h 1355"/>
                <a:gd name="T2" fmla="*/ 28 w 1856"/>
                <a:gd name="T3" fmla="*/ 768 h 1355"/>
                <a:gd name="T4" fmla="*/ 535 w 1856"/>
                <a:gd name="T5" fmla="*/ 923 h 1355"/>
                <a:gd name="T6" fmla="*/ 888 w 1856"/>
                <a:gd name="T7" fmla="*/ 1233 h 1355"/>
                <a:gd name="T8" fmla="*/ 1301 w 1856"/>
                <a:gd name="T9" fmla="*/ 1293 h 1355"/>
                <a:gd name="T10" fmla="*/ 1804 w 1856"/>
                <a:gd name="T11" fmla="*/ 864 h 1355"/>
                <a:gd name="T12" fmla="*/ 988 w 1856"/>
                <a:gd name="T13" fmla="*/ 96 h 1355"/>
                <a:gd name="T14" fmla="*/ 364 w 1856"/>
                <a:gd name="T15" fmla="*/ 288 h 1355"/>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355"/>
                <a:gd name="T26" fmla="*/ 1856 w 1856"/>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04816" name="Text Box 5"/>
            <p:cNvSpPr txBox="1">
              <a:spLocks noChangeArrowheads="1"/>
            </p:cNvSpPr>
            <p:nvPr/>
          </p:nvSpPr>
          <p:spPr bwMode="auto">
            <a:xfrm>
              <a:off x="518"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04817" name="Text Box 6"/>
            <p:cNvSpPr txBox="1">
              <a:spLocks noChangeArrowheads="1"/>
            </p:cNvSpPr>
            <p:nvPr/>
          </p:nvSpPr>
          <p:spPr bwMode="auto">
            <a:xfrm>
              <a:off x="124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04818" name="Text Box 7"/>
            <p:cNvSpPr txBox="1">
              <a:spLocks noChangeArrowheads="1"/>
            </p:cNvSpPr>
            <p:nvPr/>
          </p:nvSpPr>
          <p:spPr bwMode="auto">
            <a:xfrm>
              <a:off x="864" y="3504"/>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04819" name="Text Box 8"/>
            <p:cNvSpPr txBox="1">
              <a:spLocks noChangeArrowheads="1"/>
            </p:cNvSpPr>
            <p:nvPr/>
          </p:nvSpPr>
          <p:spPr bwMode="auto">
            <a:xfrm>
              <a:off x="57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04820" name="Text Box 9"/>
            <p:cNvSpPr txBox="1">
              <a:spLocks noChangeArrowheads="1"/>
            </p:cNvSpPr>
            <p:nvPr/>
          </p:nvSpPr>
          <p:spPr bwMode="auto">
            <a:xfrm>
              <a:off x="998" y="3700"/>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04821" name="Text Box 10"/>
            <p:cNvSpPr txBox="1">
              <a:spLocks noChangeArrowheads="1"/>
            </p:cNvSpPr>
            <p:nvPr/>
          </p:nvSpPr>
          <p:spPr bwMode="auto">
            <a:xfrm>
              <a:off x="864" y="3216"/>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52</a:t>
              </a:r>
              <a:endParaRPr lang="en-CA" sz="2000" b="0">
                <a:solidFill>
                  <a:srgbClr val="33CC33"/>
                </a:solidFill>
                <a:latin typeface="Tahoma" charset="0"/>
              </a:endParaRPr>
            </a:p>
          </p:txBody>
        </p:sp>
        <p:sp>
          <p:nvSpPr>
            <p:cNvPr id="204822" name="Text Box 11"/>
            <p:cNvSpPr txBox="1">
              <a:spLocks noChangeArrowheads="1"/>
            </p:cNvSpPr>
            <p:nvPr/>
          </p:nvSpPr>
          <p:spPr bwMode="auto">
            <a:xfrm>
              <a:off x="1190" y="389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sp>
          <p:nvSpPr>
            <p:cNvPr id="204823" name="Text Box 12"/>
            <p:cNvSpPr txBox="1">
              <a:spLocks noChangeArrowheads="1"/>
            </p:cNvSpPr>
            <p:nvPr/>
          </p:nvSpPr>
          <p:spPr bwMode="auto">
            <a:xfrm>
              <a:off x="129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04824" name="Text Box 13"/>
            <p:cNvSpPr txBox="1">
              <a:spLocks noChangeArrowheads="1"/>
            </p:cNvSpPr>
            <p:nvPr/>
          </p:nvSpPr>
          <p:spPr bwMode="auto">
            <a:xfrm>
              <a:off x="152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04825" name="Rectangle 14"/>
            <p:cNvSpPr>
              <a:spLocks noChangeArrowheads="1"/>
            </p:cNvSpPr>
            <p:nvPr/>
          </p:nvSpPr>
          <p:spPr bwMode="auto">
            <a:xfrm>
              <a:off x="370" y="3447"/>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sp>
        <p:nvSpPr>
          <p:cNvPr id="204806" name="Text Box 16"/>
          <p:cNvSpPr txBox="1">
            <a:spLocks noChangeArrowheads="1"/>
          </p:cNvSpPr>
          <p:nvPr/>
        </p:nvSpPr>
        <p:spPr bwMode="auto">
          <a:xfrm>
            <a:off x="2362200" y="3549650"/>
            <a:ext cx="5181600" cy="641350"/>
          </a:xfrm>
          <a:prstGeom prst="rect">
            <a:avLst/>
          </a:prstGeom>
          <a:noFill/>
          <a:ln w="38100">
            <a:noFill/>
            <a:miter lim="800000"/>
            <a:headEnd/>
            <a:tailEnd/>
          </a:ln>
        </p:spPr>
        <p:txBody>
          <a:bodyPr>
            <a:prstTxWarp prst="textNoShape">
              <a:avLst/>
            </a:prstTxWarp>
            <a:spAutoFit/>
          </a:bodyPr>
          <a:lstStyle/>
          <a:p>
            <a:pPr algn="ctr"/>
            <a:r>
              <a:rPr lang="en-US" sz="3600" b="0">
                <a:solidFill>
                  <a:schemeClr val="hlink"/>
                </a:solidFill>
                <a:latin typeface="Times New Roman" charset="0"/>
              </a:rPr>
              <a:t>Divide and Conquer</a:t>
            </a:r>
            <a:r>
              <a:rPr lang="en-US" sz="3600" b="0">
                <a:latin typeface="Times New Roman" charset="0"/>
              </a:rPr>
              <a:t> </a:t>
            </a:r>
            <a:endParaRPr lang="en-CA" sz="2800" b="0">
              <a:latin typeface="Times New Roman" charset="0"/>
            </a:endParaRPr>
          </a:p>
        </p:txBody>
      </p:sp>
      <p:pic>
        <p:nvPicPr>
          <p:cNvPr id="204807" name="Picture 17" descr="brut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4203700"/>
            <a:ext cx="2730500" cy="2578100"/>
          </a:xfrm>
          <a:prstGeom prst="rect">
            <a:avLst/>
          </a:prstGeom>
          <a:noFill/>
          <a:ln w="9525">
            <a:noFill/>
            <a:miter lim="800000"/>
            <a:headEnd/>
            <a:tailEnd/>
          </a:ln>
        </p:spPr>
      </p:pic>
      <p:grpSp>
        <p:nvGrpSpPr>
          <p:cNvPr id="3" name="Group 18"/>
          <p:cNvGrpSpPr>
            <a:grpSpLocks/>
          </p:cNvGrpSpPr>
          <p:nvPr/>
        </p:nvGrpSpPr>
        <p:grpSpPr bwMode="auto">
          <a:xfrm>
            <a:off x="2590800" y="1600200"/>
            <a:ext cx="457200" cy="914400"/>
            <a:chOff x="2432" y="1328"/>
            <a:chExt cx="906" cy="2075"/>
          </a:xfrm>
        </p:grpSpPr>
        <p:sp>
          <p:nvSpPr>
            <p:cNvPr id="204809" name="Freeform 19"/>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04810" name="Freeform 20"/>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04811" name="Freeform 21"/>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04812" name="Freeform 22"/>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04813" name="Freeform 23"/>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04814" name="Freeform 24"/>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Merge Sort</a:t>
            </a:r>
            <a:endParaRPr lang="en-US" dirty="0"/>
          </a:p>
        </p:txBody>
      </p:sp>
      <p:sp>
        <p:nvSpPr>
          <p:cNvPr id="4" name="Content Placeholder 3"/>
          <p:cNvSpPr>
            <a:spLocks noGrp="1"/>
          </p:cNvSpPr>
          <p:nvPr>
            <p:ph idx="1"/>
          </p:nvPr>
        </p:nvSpPr>
        <p:spPr/>
        <p:txBody>
          <a:bodyPr/>
          <a:lstStyle/>
          <a:p>
            <a:r>
              <a:rPr lang="en-US" dirty="0" smtClean="0">
                <a:solidFill>
                  <a:schemeClr val="tx2"/>
                </a:solidFill>
              </a:rPr>
              <a:t>Merge-sort</a:t>
            </a:r>
            <a:r>
              <a:rPr lang="en-US" dirty="0" smtClean="0"/>
              <a:t> is a sorting algorithm based on the divide-and-conquer paradigm </a:t>
            </a:r>
          </a:p>
          <a:p>
            <a:r>
              <a:rPr lang="en-US" dirty="0" smtClean="0"/>
              <a:t>It was invented by John von Neumann, one of the pioneers of computing, in 1945</a:t>
            </a:r>
            <a:endParaRPr lang="en-US" dirty="0"/>
          </a:p>
        </p:txBody>
      </p:sp>
      <p:pic>
        <p:nvPicPr>
          <p:cNvPr id="6" name="Picture 5"/>
          <p:cNvPicPr>
            <a:picLocks noChangeAspect="1"/>
          </p:cNvPicPr>
          <p:nvPr/>
        </p:nvPicPr>
        <p:blipFill>
          <a:blip r:embed="rId2"/>
          <a:srcRect l="4798" t="3602"/>
          <a:stretch>
            <a:fillRect/>
          </a:stretch>
        </p:blipFill>
        <p:spPr>
          <a:xfrm>
            <a:off x="5919291" y="2789695"/>
            <a:ext cx="2767509" cy="36418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8" name="Rectangle 2"/>
          <p:cNvSpPr>
            <a:spLocks noGrp="1" noChangeArrowheads="1"/>
          </p:cNvSpPr>
          <p:nvPr>
            <p:ph type="title"/>
          </p:nvPr>
        </p:nvSpPr>
        <p:spPr>
          <a:xfrm>
            <a:off x="685800" y="152400"/>
            <a:ext cx="7772400" cy="1143000"/>
          </a:xfrm>
        </p:spPr>
        <p:txBody>
          <a:bodyPr/>
          <a:lstStyle/>
          <a:p>
            <a:pPr eaLnBrk="1" hangingPunct="1"/>
            <a:r>
              <a:rPr lang="en-US"/>
              <a:t>Merge Sort</a:t>
            </a:r>
          </a:p>
        </p:txBody>
      </p:sp>
      <p:grpSp>
        <p:nvGrpSpPr>
          <p:cNvPr id="2" name="Group 3"/>
          <p:cNvGrpSpPr>
            <a:grpSpLocks/>
          </p:cNvGrpSpPr>
          <p:nvPr/>
        </p:nvGrpSpPr>
        <p:grpSpPr bwMode="auto">
          <a:xfrm>
            <a:off x="2997200" y="1125538"/>
            <a:ext cx="2946400" cy="2151062"/>
            <a:chOff x="118" y="2928"/>
            <a:chExt cx="1856" cy="1355"/>
          </a:xfrm>
        </p:grpSpPr>
        <p:sp>
          <p:nvSpPr>
            <p:cNvPr id="205881" name="Freeform 4"/>
            <p:cNvSpPr>
              <a:spLocks/>
            </p:cNvSpPr>
            <p:nvPr/>
          </p:nvSpPr>
          <p:spPr bwMode="auto">
            <a:xfrm>
              <a:off x="118" y="2928"/>
              <a:ext cx="1856" cy="1355"/>
            </a:xfrm>
            <a:custGeom>
              <a:avLst/>
              <a:gdLst>
                <a:gd name="T0" fmla="*/ 364 w 1856"/>
                <a:gd name="T1" fmla="*/ 288 h 1355"/>
                <a:gd name="T2" fmla="*/ 28 w 1856"/>
                <a:gd name="T3" fmla="*/ 768 h 1355"/>
                <a:gd name="T4" fmla="*/ 535 w 1856"/>
                <a:gd name="T5" fmla="*/ 923 h 1355"/>
                <a:gd name="T6" fmla="*/ 888 w 1856"/>
                <a:gd name="T7" fmla="*/ 1233 h 1355"/>
                <a:gd name="T8" fmla="*/ 1301 w 1856"/>
                <a:gd name="T9" fmla="*/ 1293 h 1355"/>
                <a:gd name="T10" fmla="*/ 1804 w 1856"/>
                <a:gd name="T11" fmla="*/ 864 h 1355"/>
                <a:gd name="T12" fmla="*/ 988 w 1856"/>
                <a:gd name="T13" fmla="*/ 96 h 1355"/>
                <a:gd name="T14" fmla="*/ 364 w 1856"/>
                <a:gd name="T15" fmla="*/ 288 h 1355"/>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355"/>
                <a:gd name="T26" fmla="*/ 1856 w 1856"/>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05882" name="Text Box 5"/>
            <p:cNvSpPr txBox="1">
              <a:spLocks noChangeArrowheads="1"/>
            </p:cNvSpPr>
            <p:nvPr/>
          </p:nvSpPr>
          <p:spPr bwMode="auto">
            <a:xfrm>
              <a:off x="518"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05883" name="Text Box 6"/>
            <p:cNvSpPr txBox="1">
              <a:spLocks noChangeArrowheads="1"/>
            </p:cNvSpPr>
            <p:nvPr/>
          </p:nvSpPr>
          <p:spPr bwMode="auto">
            <a:xfrm>
              <a:off x="124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05884" name="Text Box 7"/>
            <p:cNvSpPr txBox="1">
              <a:spLocks noChangeArrowheads="1"/>
            </p:cNvSpPr>
            <p:nvPr/>
          </p:nvSpPr>
          <p:spPr bwMode="auto">
            <a:xfrm>
              <a:off x="864" y="3504"/>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05885" name="Text Box 8"/>
            <p:cNvSpPr txBox="1">
              <a:spLocks noChangeArrowheads="1"/>
            </p:cNvSpPr>
            <p:nvPr/>
          </p:nvSpPr>
          <p:spPr bwMode="auto">
            <a:xfrm>
              <a:off x="57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05886" name="Text Box 9"/>
            <p:cNvSpPr txBox="1">
              <a:spLocks noChangeArrowheads="1"/>
            </p:cNvSpPr>
            <p:nvPr/>
          </p:nvSpPr>
          <p:spPr bwMode="auto">
            <a:xfrm>
              <a:off x="998" y="3700"/>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05887" name="Text Box 10"/>
            <p:cNvSpPr txBox="1">
              <a:spLocks noChangeArrowheads="1"/>
            </p:cNvSpPr>
            <p:nvPr/>
          </p:nvSpPr>
          <p:spPr bwMode="auto">
            <a:xfrm>
              <a:off x="864" y="3216"/>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52</a:t>
              </a:r>
              <a:endParaRPr lang="en-CA" sz="2000" b="0">
                <a:solidFill>
                  <a:srgbClr val="33CC33"/>
                </a:solidFill>
                <a:latin typeface="Tahoma" charset="0"/>
              </a:endParaRPr>
            </a:p>
          </p:txBody>
        </p:sp>
        <p:sp>
          <p:nvSpPr>
            <p:cNvPr id="205888" name="Text Box 11"/>
            <p:cNvSpPr txBox="1">
              <a:spLocks noChangeArrowheads="1"/>
            </p:cNvSpPr>
            <p:nvPr/>
          </p:nvSpPr>
          <p:spPr bwMode="auto">
            <a:xfrm>
              <a:off x="1190" y="389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sp>
          <p:nvSpPr>
            <p:cNvPr id="205889" name="Text Box 12"/>
            <p:cNvSpPr txBox="1">
              <a:spLocks noChangeArrowheads="1"/>
            </p:cNvSpPr>
            <p:nvPr/>
          </p:nvSpPr>
          <p:spPr bwMode="auto">
            <a:xfrm>
              <a:off x="129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05890" name="Text Box 13"/>
            <p:cNvSpPr txBox="1">
              <a:spLocks noChangeArrowheads="1"/>
            </p:cNvSpPr>
            <p:nvPr/>
          </p:nvSpPr>
          <p:spPr bwMode="auto">
            <a:xfrm>
              <a:off x="152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05891" name="Rectangle 14"/>
            <p:cNvSpPr>
              <a:spLocks noChangeArrowheads="1"/>
            </p:cNvSpPr>
            <p:nvPr/>
          </p:nvSpPr>
          <p:spPr bwMode="auto">
            <a:xfrm>
              <a:off x="370" y="3447"/>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grpSp>
        <p:nvGrpSpPr>
          <p:cNvPr id="3" name="Group 15"/>
          <p:cNvGrpSpPr>
            <a:grpSpLocks/>
          </p:cNvGrpSpPr>
          <p:nvPr/>
        </p:nvGrpSpPr>
        <p:grpSpPr bwMode="auto">
          <a:xfrm>
            <a:off x="2590800" y="1600200"/>
            <a:ext cx="457200" cy="914400"/>
            <a:chOff x="2432" y="1328"/>
            <a:chExt cx="906" cy="2075"/>
          </a:xfrm>
        </p:grpSpPr>
        <p:sp>
          <p:nvSpPr>
            <p:cNvPr id="205875" name="Freeform 16"/>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05876" name="Freeform 17"/>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05877" name="Freeform 18"/>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05878" name="Freeform 19"/>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05879" name="Freeform 20"/>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05880" name="Freeform 21"/>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05831" name="Text Box 22"/>
          <p:cNvSpPr txBox="1">
            <a:spLocks noChangeArrowheads="1"/>
          </p:cNvSpPr>
          <p:nvPr/>
        </p:nvSpPr>
        <p:spPr bwMode="auto">
          <a:xfrm>
            <a:off x="5867400" y="1543050"/>
            <a:ext cx="3151188" cy="579438"/>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Split Set into Two</a:t>
            </a:r>
          </a:p>
        </p:txBody>
      </p:sp>
      <p:grpSp>
        <p:nvGrpSpPr>
          <p:cNvPr id="4" name="Group 23"/>
          <p:cNvGrpSpPr>
            <a:grpSpLocks/>
          </p:cNvGrpSpPr>
          <p:nvPr/>
        </p:nvGrpSpPr>
        <p:grpSpPr bwMode="auto">
          <a:xfrm>
            <a:off x="3962400" y="1354138"/>
            <a:ext cx="4800600" cy="1770062"/>
            <a:chOff x="2496" y="853"/>
            <a:chExt cx="3024" cy="1115"/>
          </a:xfrm>
        </p:grpSpPr>
        <p:sp>
          <p:nvSpPr>
            <p:cNvPr id="205873" name="Freeform 24"/>
            <p:cNvSpPr>
              <a:spLocks/>
            </p:cNvSpPr>
            <p:nvPr/>
          </p:nvSpPr>
          <p:spPr bwMode="auto">
            <a:xfrm>
              <a:off x="2496" y="853"/>
              <a:ext cx="616" cy="1115"/>
            </a:xfrm>
            <a:custGeom>
              <a:avLst/>
              <a:gdLst>
                <a:gd name="T0" fmla="*/ 0 w 616"/>
                <a:gd name="T1" fmla="*/ 1115 h 1115"/>
                <a:gd name="T2" fmla="*/ 192 w 616"/>
                <a:gd name="T3" fmla="*/ 731 h 1115"/>
                <a:gd name="T4" fmla="*/ 480 w 616"/>
                <a:gd name="T5" fmla="*/ 539 h 1115"/>
                <a:gd name="T6" fmla="*/ 616 w 616"/>
                <a:gd name="T7" fmla="*/ 0 h 1115"/>
                <a:gd name="T8" fmla="*/ 0 60000 65536"/>
                <a:gd name="T9" fmla="*/ 0 60000 65536"/>
                <a:gd name="T10" fmla="*/ 0 60000 65536"/>
                <a:gd name="T11" fmla="*/ 0 60000 65536"/>
                <a:gd name="T12" fmla="*/ 0 w 616"/>
                <a:gd name="T13" fmla="*/ 0 h 1115"/>
                <a:gd name="T14" fmla="*/ 616 w 616"/>
                <a:gd name="T15" fmla="*/ 1115 h 1115"/>
              </a:gdLst>
              <a:ahLst/>
              <a:cxnLst>
                <a:cxn ang="T8">
                  <a:pos x="T0" y="T1"/>
                </a:cxn>
                <a:cxn ang="T9">
                  <a:pos x="T2" y="T3"/>
                </a:cxn>
                <a:cxn ang="T10">
                  <a:pos x="T4" y="T5"/>
                </a:cxn>
                <a:cxn ang="T11">
                  <a:pos x="T6" y="T7"/>
                </a:cxn>
              </a:cxnLst>
              <a:rect l="T12" t="T13" r="T14" b="T15"/>
              <a:pathLst>
                <a:path w="616" h="1115">
                  <a:moveTo>
                    <a:pt x="0" y="1115"/>
                  </a:moveTo>
                  <a:cubicBezTo>
                    <a:pt x="56" y="971"/>
                    <a:pt x="112" y="827"/>
                    <a:pt x="192" y="731"/>
                  </a:cubicBezTo>
                  <a:cubicBezTo>
                    <a:pt x="272" y="635"/>
                    <a:pt x="409" y="661"/>
                    <a:pt x="480" y="539"/>
                  </a:cubicBezTo>
                  <a:cubicBezTo>
                    <a:pt x="551" y="417"/>
                    <a:pt x="588" y="112"/>
                    <a:pt x="616" y="0"/>
                  </a:cubicBezTo>
                </a:path>
              </a:pathLst>
            </a:custGeom>
            <a:noFill/>
            <a:ln w="38100">
              <a:solidFill>
                <a:schemeClr val="hlink"/>
              </a:solidFill>
              <a:round/>
              <a:headEnd/>
              <a:tailEnd/>
            </a:ln>
          </p:spPr>
          <p:txBody>
            <a:bodyPr>
              <a:prstTxWarp prst="textNoShape">
                <a:avLst/>
              </a:prstTxWarp>
            </a:bodyPr>
            <a:lstStyle/>
            <a:p>
              <a:endParaRPr lang="en-US"/>
            </a:p>
          </p:txBody>
        </p:sp>
        <p:sp>
          <p:nvSpPr>
            <p:cNvPr id="205874" name="Rectangle 25"/>
            <p:cNvSpPr>
              <a:spLocks noChangeArrowheads="1"/>
            </p:cNvSpPr>
            <p:nvPr/>
          </p:nvSpPr>
          <p:spPr bwMode="auto">
            <a:xfrm>
              <a:off x="3876" y="1248"/>
              <a:ext cx="1644" cy="365"/>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 (no real work)</a:t>
              </a:r>
            </a:p>
          </p:txBody>
        </p:sp>
      </p:grpSp>
      <p:grpSp>
        <p:nvGrpSpPr>
          <p:cNvPr id="5" name="Group 26"/>
          <p:cNvGrpSpPr>
            <a:grpSpLocks/>
          </p:cNvGrpSpPr>
          <p:nvPr/>
        </p:nvGrpSpPr>
        <p:grpSpPr bwMode="auto">
          <a:xfrm>
            <a:off x="441325" y="3067050"/>
            <a:ext cx="3084513" cy="2343150"/>
            <a:chOff x="278" y="1932"/>
            <a:chExt cx="1943" cy="1476"/>
          </a:xfrm>
        </p:grpSpPr>
        <p:grpSp>
          <p:nvGrpSpPr>
            <p:cNvPr id="6" name="Group 27"/>
            <p:cNvGrpSpPr>
              <a:grpSpLocks/>
            </p:cNvGrpSpPr>
            <p:nvPr/>
          </p:nvGrpSpPr>
          <p:grpSpPr bwMode="auto">
            <a:xfrm flipH="1">
              <a:off x="432" y="2782"/>
              <a:ext cx="240" cy="626"/>
              <a:chOff x="2308" y="1513"/>
              <a:chExt cx="1162" cy="2570"/>
            </a:xfrm>
          </p:grpSpPr>
          <p:grpSp>
            <p:nvGrpSpPr>
              <p:cNvPr id="7" name="Group 28"/>
              <p:cNvGrpSpPr>
                <a:grpSpLocks/>
              </p:cNvGrpSpPr>
              <p:nvPr/>
            </p:nvGrpSpPr>
            <p:grpSpPr bwMode="auto">
              <a:xfrm>
                <a:off x="2308" y="1740"/>
                <a:ext cx="957" cy="2343"/>
                <a:chOff x="2308" y="1740"/>
                <a:chExt cx="957" cy="2343"/>
              </a:xfrm>
            </p:grpSpPr>
            <p:sp>
              <p:nvSpPr>
                <p:cNvPr id="205867" name="Freeform 29"/>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68" name="Freeform 30"/>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69" name="Freeform 31"/>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70" name="Freeform 32"/>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71" name="Freeform 33"/>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72" name="Freeform 34"/>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205860" name="Freeform 35"/>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205861" name="Freeform 36"/>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62" name="Oval 37"/>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05863" name="Oval 38"/>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05864" name="Oval 39"/>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05865" name="Oval 40"/>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05866" name="Oval 41"/>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pPr algn="ctr" eaLnBrk="0" hangingPunct="0"/>
                <a:endParaRPr lang="en-US" sz="2400" b="0">
                  <a:latin typeface="Arial Rounded MT Bold" charset="0"/>
                </a:endParaRPr>
              </a:p>
            </p:txBody>
          </p:sp>
        </p:grpSp>
        <p:grpSp>
          <p:nvGrpSpPr>
            <p:cNvPr id="8" name="Group 42"/>
            <p:cNvGrpSpPr>
              <a:grpSpLocks/>
            </p:cNvGrpSpPr>
            <p:nvPr/>
          </p:nvGrpSpPr>
          <p:grpSpPr bwMode="auto">
            <a:xfrm>
              <a:off x="816" y="2880"/>
              <a:ext cx="1200" cy="336"/>
              <a:chOff x="3072" y="3360"/>
              <a:chExt cx="2352" cy="336"/>
            </a:xfrm>
          </p:grpSpPr>
          <p:sp>
            <p:nvSpPr>
              <p:cNvPr id="205857" name="Text Box 43"/>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25,31,52,88,98</a:t>
                </a:r>
                <a:endParaRPr lang="en-CA" sz="2000" b="0">
                  <a:solidFill>
                    <a:srgbClr val="33CC33"/>
                  </a:solidFill>
                  <a:latin typeface="Tahoma" charset="0"/>
                </a:endParaRPr>
              </a:p>
            </p:txBody>
          </p:sp>
          <p:sp>
            <p:nvSpPr>
              <p:cNvPr id="205858" name="Rectangle 44"/>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sp>
          <p:nvSpPr>
            <p:cNvPr id="205856" name="Text Box 45"/>
            <p:cNvSpPr txBox="1">
              <a:spLocks noChangeArrowheads="1"/>
            </p:cNvSpPr>
            <p:nvPr/>
          </p:nvSpPr>
          <p:spPr bwMode="auto">
            <a:xfrm>
              <a:off x="278" y="1932"/>
              <a:ext cx="1943" cy="672"/>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Get one friend to </a:t>
              </a:r>
              <a:br>
                <a:rPr lang="en-US" sz="3200" b="0">
                  <a:latin typeface="Times New Roman" charset="0"/>
                </a:rPr>
              </a:br>
              <a:r>
                <a:rPr lang="en-US" sz="3200" b="0">
                  <a:latin typeface="Times New Roman" charset="0"/>
                </a:rPr>
                <a:t>sort the first half. </a:t>
              </a:r>
            </a:p>
          </p:txBody>
        </p:sp>
      </p:grpSp>
      <p:grpSp>
        <p:nvGrpSpPr>
          <p:cNvPr id="9" name="Group 46"/>
          <p:cNvGrpSpPr>
            <a:grpSpLocks/>
          </p:cNvGrpSpPr>
          <p:nvPr/>
        </p:nvGrpSpPr>
        <p:grpSpPr bwMode="auto">
          <a:xfrm>
            <a:off x="5754688" y="3070225"/>
            <a:ext cx="3560762" cy="2343150"/>
            <a:chOff x="3625" y="1934"/>
            <a:chExt cx="2243" cy="1476"/>
          </a:xfrm>
        </p:grpSpPr>
        <p:grpSp>
          <p:nvGrpSpPr>
            <p:cNvPr id="10" name="Group 47"/>
            <p:cNvGrpSpPr>
              <a:grpSpLocks/>
            </p:cNvGrpSpPr>
            <p:nvPr/>
          </p:nvGrpSpPr>
          <p:grpSpPr bwMode="auto">
            <a:xfrm>
              <a:off x="4176" y="2880"/>
              <a:ext cx="1200" cy="336"/>
              <a:chOff x="3072" y="3360"/>
              <a:chExt cx="2352" cy="336"/>
            </a:xfrm>
          </p:grpSpPr>
          <p:sp>
            <p:nvSpPr>
              <p:cNvPr id="205852" name="Text Box 48"/>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14,23,30,62,79</a:t>
                </a:r>
                <a:endParaRPr lang="en-CA" sz="2000" b="0">
                  <a:solidFill>
                    <a:srgbClr val="33CC33"/>
                  </a:solidFill>
                  <a:latin typeface="Tahoma" charset="0"/>
                </a:endParaRPr>
              </a:p>
            </p:txBody>
          </p:sp>
          <p:sp>
            <p:nvSpPr>
              <p:cNvPr id="205853" name="Rectangle 49"/>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11" name="Group 50"/>
            <p:cNvGrpSpPr>
              <a:grpSpLocks/>
            </p:cNvGrpSpPr>
            <p:nvPr/>
          </p:nvGrpSpPr>
          <p:grpSpPr bwMode="auto">
            <a:xfrm flipH="1">
              <a:off x="3779" y="2784"/>
              <a:ext cx="240" cy="626"/>
              <a:chOff x="2308" y="1513"/>
              <a:chExt cx="1162" cy="2570"/>
            </a:xfrm>
          </p:grpSpPr>
          <p:grpSp>
            <p:nvGrpSpPr>
              <p:cNvPr id="12" name="Group 51"/>
              <p:cNvGrpSpPr>
                <a:grpSpLocks/>
              </p:cNvGrpSpPr>
              <p:nvPr/>
            </p:nvGrpSpPr>
            <p:grpSpPr bwMode="auto">
              <a:xfrm>
                <a:off x="2308" y="1740"/>
                <a:ext cx="957" cy="2343"/>
                <a:chOff x="2308" y="1740"/>
                <a:chExt cx="957" cy="2343"/>
              </a:xfrm>
            </p:grpSpPr>
            <p:sp>
              <p:nvSpPr>
                <p:cNvPr id="205846" name="Freeform 52"/>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47" name="Freeform 53"/>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48" name="Freeform 54"/>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49" name="Freeform 55"/>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50" name="Freeform 56"/>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51" name="Freeform 57"/>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205839" name="Freeform 58"/>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205840" name="Freeform 59"/>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205841" name="Oval 60"/>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05842" name="Oval 61"/>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05843" name="Oval 62"/>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05844" name="Oval 63"/>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05845" name="Oval 64"/>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pPr algn="ctr" eaLnBrk="0" hangingPunct="0"/>
                <a:endParaRPr lang="en-US" sz="2400" b="0">
                  <a:latin typeface="Arial Rounded MT Bold" charset="0"/>
                </a:endParaRPr>
              </a:p>
            </p:txBody>
          </p:sp>
        </p:grpSp>
        <p:sp>
          <p:nvSpPr>
            <p:cNvPr id="205837" name="Text Box 65"/>
            <p:cNvSpPr txBox="1">
              <a:spLocks noChangeArrowheads="1"/>
            </p:cNvSpPr>
            <p:nvPr/>
          </p:nvSpPr>
          <p:spPr bwMode="auto">
            <a:xfrm>
              <a:off x="3625" y="1934"/>
              <a:ext cx="2243" cy="672"/>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Get one friend to </a:t>
              </a:r>
              <a:br>
                <a:rPr lang="en-US" sz="3200" b="0">
                  <a:latin typeface="Times New Roman" charset="0"/>
                </a:rPr>
              </a:br>
              <a:r>
                <a:rPr lang="en-US" sz="3200" b="0">
                  <a:latin typeface="Times New Roman" charset="0"/>
                </a:rPr>
                <a:t>sort the second half.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2" name="Rectangle 2"/>
          <p:cNvSpPr>
            <a:spLocks noGrp="1" noChangeArrowheads="1"/>
          </p:cNvSpPr>
          <p:nvPr>
            <p:ph type="title"/>
          </p:nvPr>
        </p:nvSpPr>
        <p:spPr>
          <a:xfrm>
            <a:off x="685800" y="152400"/>
            <a:ext cx="7772400" cy="1143000"/>
          </a:xfrm>
        </p:spPr>
        <p:txBody>
          <a:bodyPr/>
          <a:lstStyle/>
          <a:p>
            <a:pPr eaLnBrk="1" hangingPunct="1"/>
            <a:r>
              <a:rPr lang="en-US"/>
              <a:t>Merge Sort</a:t>
            </a:r>
          </a:p>
        </p:txBody>
      </p:sp>
      <p:grpSp>
        <p:nvGrpSpPr>
          <p:cNvPr id="2" name="Group 3"/>
          <p:cNvGrpSpPr>
            <a:grpSpLocks/>
          </p:cNvGrpSpPr>
          <p:nvPr/>
        </p:nvGrpSpPr>
        <p:grpSpPr bwMode="auto">
          <a:xfrm>
            <a:off x="304800" y="3048000"/>
            <a:ext cx="457200" cy="914400"/>
            <a:chOff x="2432" y="1328"/>
            <a:chExt cx="906" cy="2075"/>
          </a:xfrm>
        </p:grpSpPr>
        <p:sp>
          <p:nvSpPr>
            <p:cNvPr id="206868" name="Freeform 4"/>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06869" name="Freeform 5"/>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06870" name="Freeform 6"/>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06871" name="Freeform 7"/>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06872" name="Freeform 8"/>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06873" name="Freeform 9"/>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06854" name="Text Box 10"/>
          <p:cNvSpPr txBox="1">
            <a:spLocks noChangeArrowheads="1"/>
          </p:cNvSpPr>
          <p:nvPr/>
        </p:nvSpPr>
        <p:spPr bwMode="auto">
          <a:xfrm>
            <a:off x="1981200" y="1524000"/>
            <a:ext cx="5334000" cy="579438"/>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Merge two sorted lists into one </a:t>
            </a:r>
          </a:p>
        </p:txBody>
      </p:sp>
      <p:grpSp>
        <p:nvGrpSpPr>
          <p:cNvPr id="3" name="Group 11"/>
          <p:cNvGrpSpPr>
            <a:grpSpLocks/>
          </p:cNvGrpSpPr>
          <p:nvPr/>
        </p:nvGrpSpPr>
        <p:grpSpPr bwMode="auto">
          <a:xfrm>
            <a:off x="1268413" y="2689225"/>
            <a:ext cx="1905000" cy="533400"/>
            <a:chOff x="3072" y="3360"/>
            <a:chExt cx="2352" cy="336"/>
          </a:xfrm>
        </p:grpSpPr>
        <p:sp>
          <p:nvSpPr>
            <p:cNvPr id="206866" name="Text Box 12"/>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25,31,52,88,98</a:t>
              </a:r>
              <a:endParaRPr lang="en-CA" sz="2000" b="0">
                <a:solidFill>
                  <a:srgbClr val="33CC33"/>
                </a:solidFill>
                <a:latin typeface="Tahoma" charset="0"/>
              </a:endParaRPr>
            </a:p>
          </p:txBody>
        </p:sp>
        <p:sp>
          <p:nvSpPr>
            <p:cNvPr id="206867" name="Rectangle 13"/>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4" name="Group 14"/>
          <p:cNvGrpSpPr>
            <a:grpSpLocks/>
          </p:cNvGrpSpPr>
          <p:nvPr/>
        </p:nvGrpSpPr>
        <p:grpSpPr bwMode="auto">
          <a:xfrm>
            <a:off x="1268413" y="3657600"/>
            <a:ext cx="1905000" cy="533400"/>
            <a:chOff x="3072" y="3360"/>
            <a:chExt cx="2352" cy="336"/>
          </a:xfrm>
        </p:grpSpPr>
        <p:sp>
          <p:nvSpPr>
            <p:cNvPr id="206864" name="Text Box 15"/>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14,23,30,62,79</a:t>
              </a:r>
              <a:endParaRPr lang="en-CA" sz="2000" b="0">
                <a:solidFill>
                  <a:srgbClr val="33CC33"/>
                </a:solidFill>
                <a:latin typeface="Tahoma" charset="0"/>
              </a:endParaRPr>
            </a:p>
          </p:txBody>
        </p:sp>
        <p:sp>
          <p:nvSpPr>
            <p:cNvPr id="206865" name="Rectangle 16"/>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5105400" y="3200400"/>
            <a:ext cx="3733800" cy="533400"/>
            <a:chOff x="3072" y="3360"/>
            <a:chExt cx="2352" cy="336"/>
          </a:xfrm>
        </p:grpSpPr>
        <p:sp>
          <p:nvSpPr>
            <p:cNvPr id="206862" name="Text Box 18"/>
            <p:cNvSpPr txBox="1">
              <a:spLocks noChangeArrowheads="1"/>
            </p:cNvSpPr>
            <p:nvPr/>
          </p:nvSpPr>
          <p:spPr bwMode="auto">
            <a:xfrm>
              <a:off x="3106" y="3408"/>
              <a:ext cx="2288"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14,23,25,30,31,52,62,79,88,98</a:t>
              </a:r>
              <a:endParaRPr lang="en-CA" sz="2000" b="0">
                <a:solidFill>
                  <a:srgbClr val="33CC33"/>
                </a:solidFill>
                <a:latin typeface="Tahoma" charset="0"/>
              </a:endParaRPr>
            </a:p>
          </p:txBody>
        </p:sp>
        <p:sp>
          <p:nvSpPr>
            <p:cNvPr id="206863" name="Rectangle 19"/>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6" name="Group 20"/>
          <p:cNvGrpSpPr>
            <a:grpSpLocks/>
          </p:cNvGrpSpPr>
          <p:nvPr/>
        </p:nvGrpSpPr>
        <p:grpSpPr bwMode="auto">
          <a:xfrm>
            <a:off x="990600" y="2514600"/>
            <a:ext cx="8001000" cy="1906588"/>
            <a:chOff x="672" y="2016"/>
            <a:chExt cx="5040" cy="1201"/>
          </a:xfrm>
        </p:grpSpPr>
        <p:sp>
          <p:nvSpPr>
            <p:cNvPr id="206859" name="Freeform 21"/>
            <p:cNvSpPr>
              <a:spLocks/>
            </p:cNvSpPr>
            <p:nvPr/>
          </p:nvSpPr>
          <p:spPr bwMode="auto">
            <a:xfrm>
              <a:off x="720" y="2832"/>
              <a:ext cx="4992" cy="385"/>
            </a:xfrm>
            <a:custGeom>
              <a:avLst/>
              <a:gdLst>
                <a:gd name="T0" fmla="*/ 0 w 4992"/>
                <a:gd name="T1" fmla="*/ 384 h 385"/>
                <a:gd name="T2" fmla="*/ 1517 w 4992"/>
                <a:gd name="T3" fmla="*/ 385 h 385"/>
                <a:gd name="T4" fmla="*/ 2016 w 4992"/>
                <a:gd name="T5" fmla="*/ 144 h 385"/>
                <a:gd name="T6" fmla="*/ 2544 w 4992"/>
                <a:gd name="T7" fmla="*/ 48 h 385"/>
                <a:gd name="T8" fmla="*/ 4992 w 4992"/>
                <a:gd name="T9" fmla="*/ 0 h 385"/>
                <a:gd name="T10" fmla="*/ 0 60000 65536"/>
                <a:gd name="T11" fmla="*/ 0 60000 65536"/>
                <a:gd name="T12" fmla="*/ 0 60000 65536"/>
                <a:gd name="T13" fmla="*/ 0 60000 65536"/>
                <a:gd name="T14" fmla="*/ 0 60000 65536"/>
                <a:gd name="T15" fmla="*/ 0 w 4992"/>
                <a:gd name="T16" fmla="*/ 0 h 385"/>
                <a:gd name="T17" fmla="*/ 4992 w 4992"/>
                <a:gd name="T18" fmla="*/ 385 h 385"/>
              </a:gdLst>
              <a:ahLst/>
              <a:cxnLst>
                <a:cxn ang="T10">
                  <a:pos x="T0" y="T1"/>
                </a:cxn>
                <a:cxn ang="T11">
                  <a:pos x="T2" y="T3"/>
                </a:cxn>
                <a:cxn ang="T12">
                  <a:pos x="T4" y="T5"/>
                </a:cxn>
                <a:cxn ang="T13">
                  <a:pos x="T6" y="T7"/>
                </a:cxn>
                <a:cxn ang="T14">
                  <a:pos x="T8" y="T9"/>
                </a:cxn>
              </a:cxnLst>
              <a:rect l="T15" t="T16" r="T17" b="T18"/>
              <a:pathLst>
                <a:path w="4992" h="385">
                  <a:moveTo>
                    <a:pt x="0" y="384"/>
                  </a:moveTo>
                  <a:cubicBezTo>
                    <a:pt x="253" y="384"/>
                    <a:pt x="1179" y="384"/>
                    <a:pt x="1517" y="385"/>
                  </a:cubicBezTo>
                  <a:cubicBezTo>
                    <a:pt x="1852" y="378"/>
                    <a:pt x="1845" y="200"/>
                    <a:pt x="2016" y="144"/>
                  </a:cubicBezTo>
                  <a:cubicBezTo>
                    <a:pt x="2187" y="88"/>
                    <a:pt x="2048" y="72"/>
                    <a:pt x="2544" y="48"/>
                  </a:cubicBezTo>
                  <a:cubicBezTo>
                    <a:pt x="3040" y="24"/>
                    <a:pt x="4016" y="12"/>
                    <a:pt x="4992" y="0"/>
                  </a:cubicBezTo>
                </a:path>
              </a:pathLst>
            </a:custGeom>
            <a:noFill/>
            <a:ln w="38100">
              <a:solidFill>
                <a:schemeClr val="hlink"/>
              </a:solidFill>
              <a:round/>
              <a:headEnd/>
              <a:tailEnd/>
            </a:ln>
          </p:spPr>
          <p:txBody>
            <a:bodyPr>
              <a:prstTxWarp prst="textNoShape">
                <a:avLst/>
              </a:prstTxWarp>
            </a:bodyPr>
            <a:lstStyle/>
            <a:p>
              <a:endParaRPr lang="en-US"/>
            </a:p>
          </p:txBody>
        </p:sp>
        <p:sp>
          <p:nvSpPr>
            <p:cNvPr id="206860" name="Freeform 22"/>
            <p:cNvSpPr>
              <a:spLocks/>
            </p:cNvSpPr>
            <p:nvPr/>
          </p:nvSpPr>
          <p:spPr bwMode="auto">
            <a:xfrm flipV="1">
              <a:off x="672" y="2016"/>
              <a:ext cx="4992" cy="385"/>
            </a:xfrm>
            <a:custGeom>
              <a:avLst/>
              <a:gdLst>
                <a:gd name="T0" fmla="*/ 0 w 4992"/>
                <a:gd name="T1" fmla="*/ 384 h 385"/>
                <a:gd name="T2" fmla="*/ 1517 w 4992"/>
                <a:gd name="T3" fmla="*/ 385 h 385"/>
                <a:gd name="T4" fmla="*/ 2016 w 4992"/>
                <a:gd name="T5" fmla="*/ 144 h 385"/>
                <a:gd name="T6" fmla="*/ 2544 w 4992"/>
                <a:gd name="T7" fmla="*/ 48 h 385"/>
                <a:gd name="T8" fmla="*/ 4992 w 4992"/>
                <a:gd name="T9" fmla="*/ 0 h 385"/>
                <a:gd name="T10" fmla="*/ 0 60000 65536"/>
                <a:gd name="T11" fmla="*/ 0 60000 65536"/>
                <a:gd name="T12" fmla="*/ 0 60000 65536"/>
                <a:gd name="T13" fmla="*/ 0 60000 65536"/>
                <a:gd name="T14" fmla="*/ 0 60000 65536"/>
                <a:gd name="T15" fmla="*/ 0 w 4992"/>
                <a:gd name="T16" fmla="*/ 0 h 385"/>
                <a:gd name="T17" fmla="*/ 4992 w 4992"/>
                <a:gd name="T18" fmla="*/ 385 h 385"/>
              </a:gdLst>
              <a:ahLst/>
              <a:cxnLst>
                <a:cxn ang="T10">
                  <a:pos x="T0" y="T1"/>
                </a:cxn>
                <a:cxn ang="T11">
                  <a:pos x="T2" y="T3"/>
                </a:cxn>
                <a:cxn ang="T12">
                  <a:pos x="T4" y="T5"/>
                </a:cxn>
                <a:cxn ang="T13">
                  <a:pos x="T6" y="T7"/>
                </a:cxn>
                <a:cxn ang="T14">
                  <a:pos x="T8" y="T9"/>
                </a:cxn>
              </a:cxnLst>
              <a:rect l="T15" t="T16" r="T17" b="T18"/>
              <a:pathLst>
                <a:path w="4992" h="385">
                  <a:moveTo>
                    <a:pt x="0" y="384"/>
                  </a:moveTo>
                  <a:cubicBezTo>
                    <a:pt x="253" y="384"/>
                    <a:pt x="1179" y="384"/>
                    <a:pt x="1517" y="385"/>
                  </a:cubicBezTo>
                  <a:cubicBezTo>
                    <a:pt x="1852" y="378"/>
                    <a:pt x="1845" y="200"/>
                    <a:pt x="2016" y="144"/>
                  </a:cubicBezTo>
                  <a:cubicBezTo>
                    <a:pt x="2187" y="88"/>
                    <a:pt x="2048" y="72"/>
                    <a:pt x="2544" y="48"/>
                  </a:cubicBezTo>
                  <a:cubicBezTo>
                    <a:pt x="3040" y="24"/>
                    <a:pt x="4016" y="12"/>
                    <a:pt x="4992" y="0"/>
                  </a:cubicBezTo>
                </a:path>
              </a:pathLst>
            </a:custGeom>
            <a:noFill/>
            <a:ln w="38100">
              <a:solidFill>
                <a:schemeClr val="hlink"/>
              </a:solidFill>
              <a:round/>
              <a:headEnd/>
              <a:tailEnd/>
            </a:ln>
          </p:spPr>
          <p:txBody>
            <a:bodyPr>
              <a:prstTxWarp prst="textNoShape">
                <a:avLst/>
              </a:prstTxWarp>
            </a:bodyPr>
            <a:lstStyle/>
            <a:p>
              <a:endParaRPr lang="en-US"/>
            </a:p>
          </p:txBody>
        </p:sp>
        <p:sp>
          <p:nvSpPr>
            <p:cNvPr id="206861" name="Freeform 23"/>
            <p:cNvSpPr>
              <a:spLocks/>
            </p:cNvSpPr>
            <p:nvPr/>
          </p:nvSpPr>
          <p:spPr bwMode="auto">
            <a:xfrm>
              <a:off x="672" y="2535"/>
              <a:ext cx="2120" cy="112"/>
            </a:xfrm>
            <a:custGeom>
              <a:avLst/>
              <a:gdLst>
                <a:gd name="T0" fmla="*/ 0 w 2120"/>
                <a:gd name="T1" fmla="*/ 9 h 112"/>
                <a:gd name="T2" fmla="*/ 1776 w 2120"/>
                <a:gd name="T3" fmla="*/ 9 h 112"/>
                <a:gd name="T4" fmla="*/ 2066 w 2120"/>
                <a:gd name="T5" fmla="*/ 61 h 112"/>
                <a:gd name="T6" fmla="*/ 1776 w 2120"/>
                <a:gd name="T7" fmla="*/ 105 h 112"/>
                <a:gd name="T8" fmla="*/ 0 w 2120"/>
                <a:gd name="T9" fmla="*/ 105 h 112"/>
                <a:gd name="T10" fmla="*/ 0 60000 65536"/>
                <a:gd name="T11" fmla="*/ 0 60000 65536"/>
                <a:gd name="T12" fmla="*/ 0 60000 65536"/>
                <a:gd name="T13" fmla="*/ 0 60000 65536"/>
                <a:gd name="T14" fmla="*/ 0 60000 65536"/>
                <a:gd name="T15" fmla="*/ 0 w 2120"/>
                <a:gd name="T16" fmla="*/ 0 h 112"/>
                <a:gd name="T17" fmla="*/ 2120 w 2120"/>
                <a:gd name="T18" fmla="*/ 112 h 112"/>
              </a:gdLst>
              <a:ahLst/>
              <a:cxnLst>
                <a:cxn ang="T10">
                  <a:pos x="T0" y="T1"/>
                </a:cxn>
                <a:cxn ang="T11">
                  <a:pos x="T2" y="T3"/>
                </a:cxn>
                <a:cxn ang="T12">
                  <a:pos x="T4" y="T5"/>
                </a:cxn>
                <a:cxn ang="T13">
                  <a:pos x="T6" y="T7"/>
                </a:cxn>
                <a:cxn ang="T14">
                  <a:pos x="T8" y="T9"/>
                </a:cxn>
              </a:cxnLst>
              <a:rect l="T15" t="T16" r="T17" b="T18"/>
              <a:pathLst>
                <a:path w="2120" h="112">
                  <a:moveTo>
                    <a:pt x="0" y="9"/>
                  </a:moveTo>
                  <a:cubicBezTo>
                    <a:pt x="296" y="9"/>
                    <a:pt x="1432" y="0"/>
                    <a:pt x="1776" y="9"/>
                  </a:cubicBezTo>
                  <a:cubicBezTo>
                    <a:pt x="2120" y="18"/>
                    <a:pt x="2066" y="45"/>
                    <a:pt x="2066" y="61"/>
                  </a:cubicBezTo>
                  <a:cubicBezTo>
                    <a:pt x="2066" y="77"/>
                    <a:pt x="2120" y="98"/>
                    <a:pt x="1776" y="105"/>
                  </a:cubicBezTo>
                  <a:cubicBezTo>
                    <a:pt x="1432" y="112"/>
                    <a:pt x="712" y="109"/>
                    <a:pt x="0" y="105"/>
                  </a:cubicBezTo>
                </a:path>
              </a:pathLst>
            </a:custGeom>
            <a:noFill/>
            <a:ln w="38100">
              <a:solidFill>
                <a:schemeClr val="hlink"/>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t>Merge-</a:t>
            </a:r>
            <a:r>
              <a:rPr lang="en-US" dirty="0" smtClean="0"/>
              <a:t>Sort</a:t>
            </a:r>
            <a:endParaRPr lang="en-US" dirty="0">
              <a:ea typeface="Tahoma" charset="0"/>
              <a:cs typeface="Tahoma" charset="0"/>
            </a:endParaRPr>
          </a:p>
        </p:txBody>
      </p:sp>
      <p:sp>
        <p:nvSpPr>
          <p:cNvPr id="146435" name="Rectangle 3" descr="Rectangle: Click to edit Master text styles&#10;Second level&#10;Third level&#10;Fourth level&#10;Fifth level"/>
          <p:cNvSpPr>
            <a:spLocks noGrp="1" noChangeArrowheads="1"/>
          </p:cNvSpPr>
          <p:nvPr>
            <p:ph type="body" sz="half" idx="1"/>
          </p:nvPr>
        </p:nvSpPr>
        <p:spPr>
          <a:xfrm>
            <a:off x="311986" y="841085"/>
            <a:ext cx="8578511" cy="4267200"/>
          </a:xfrm>
        </p:spPr>
        <p:txBody>
          <a:bodyPr/>
          <a:lstStyle/>
          <a:p>
            <a:pPr>
              <a:lnSpc>
                <a:spcPct val="90000"/>
              </a:lnSpc>
            </a:pPr>
            <a:r>
              <a:rPr lang="en-US" sz="2400" dirty="0"/>
              <a:t>Merge-sort on an input sequence </a:t>
            </a:r>
            <a:r>
              <a:rPr lang="en-US" sz="2400" b="1" i="1" dirty="0">
                <a:latin typeface="Times New Roman" charset="0"/>
              </a:rPr>
              <a:t>S</a:t>
            </a:r>
            <a:r>
              <a:rPr lang="en-US" sz="2400" dirty="0"/>
              <a:t> with </a:t>
            </a:r>
            <a:r>
              <a:rPr lang="en-US" sz="2400" b="1" i="1" dirty="0" err="1">
                <a:latin typeface="Times New Roman" charset="0"/>
              </a:rPr>
              <a:t>n</a:t>
            </a:r>
            <a:r>
              <a:rPr lang="en-US" sz="2400" dirty="0"/>
              <a:t> elements consists of three steps:</a:t>
            </a:r>
          </a:p>
          <a:p>
            <a:pPr lvl="1">
              <a:lnSpc>
                <a:spcPct val="90000"/>
              </a:lnSpc>
            </a:pPr>
            <a:r>
              <a:rPr lang="en-US" sz="2000" dirty="0">
                <a:solidFill>
                  <a:schemeClr val="tx2"/>
                </a:solidFill>
              </a:rPr>
              <a:t>Divide</a:t>
            </a:r>
            <a:r>
              <a:rPr lang="en-US" sz="2000" dirty="0"/>
              <a:t>: partition </a:t>
            </a:r>
            <a:r>
              <a:rPr lang="en-US" sz="2000" b="1" i="1" dirty="0">
                <a:latin typeface="Times New Roman" charset="0"/>
              </a:rPr>
              <a:t>S</a:t>
            </a:r>
            <a:r>
              <a:rPr lang="en-US" sz="2000" dirty="0"/>
              <a:t> into two sequences </a:t>
            </a:r>
            <a:r>
              <a:rPr lang="en-US" sz="2000" b="1" i="1" dirty="0">
                <a:latin typeface="Times New Roman" charset="0"/>
              </a:rPr>
              <a:t>S</a:t>
            </a:r>
            <a:r>
              <a:rPr lang="en-US" sz="2000" baseline="-25000" dirty="0">
                <a:latin typeface="Times New Roman" charset="0"/>
              </a:rPr>
              <a:t>1</a:t>
            </a:r>
            <a:r>
              <a:rPr lang="en-US" sz="2000" b="1" i="1" dirty="0">
                <a:latin typeface="Times New Roman" charset="0"/>
              </a:rPr>
              <a:t> </a:t>
            </a:r>
            <a:r>
              <a:rPr lang="en-US" sz="2000" dirty="0"/>
              <a:t>and </a:t>
            </a:r>
            <a:r>
              <a:rPr lang="en-US" sz="2000" b="1" i="1" dirty="0">
                <a:latin typeface="Times New Roman" charset="0"/>
              </a:rPr>
              <a:t>S</a:t>
            </a:r>
            <a:r>
              <a:rPr lang="en-US" sz="2000" baseline="-25000" dirty="0">
                <a:latin typeface="Times New Roman" charset="0"/>
              </a:rPr>
              <a:t>2</a:t>
            </a:r>
            <a:r>
              <a:rPr lang="en-US" sz="2000" dirty="0"/>
              <a:t> of about </a:t>
            </a:r>
            <a:r>
              <a:rPr lang="en-US" sz="2000" b="1" i="1" dirty="0">
                <a:latin typeface="Times New Roman" charset="0"/>
              </a:rPr>
              <a:t>n</a:t>
            </a:r>
            <a:r>
              <a:rPr lang="en-US" sz="2000" dirty="0">
                <a:latin typeface="Symbol" charset="2"/>
              </a:rPr>
              <a:t>/</a:t>
            </a:r>
            <a:r>
              <a:rPr lang="en-US" sz="2000" dirty="0">
                <a:latin typeface="Times New Roman" charset="0"/>
              </a:rPr>
              <a:t>2</a:t>
            </a:r>
            <a:r>
              <a:rPr lang="en-US" sz="2000" dirty="0"/>
              <a:t> elements each</a:t>
            </a:r>
          </a:p>
          <a:p>
            <a:pPr lvl="1">
              <a:lnSpc>
                <a:spcPct val="90000"/>
              </a:lnSpc>
            </a:pPr>
            <a:r>
              <a:rPr lang="en-US" sz="2000" dirty="0">
                <a:solidFill>
                  <a:schemeClr val="tx2"/>
                </a:solidFill>
              </a:rPr>
              <a:t>Recur</a:t>
            </a:r>
            <a:r>
              <a:rPr lang="en-US" sz="2000" dirty="0"/>
              <a:t>: recursively sort </a:t>
            </a:r>
            <a:r>
              <a:rPr lang="en-US" sz="2000" b="1" i="1" dirty="0">
                <a:latin typeface="Times New Roman" charset="0"/>
              </a:rPr>
              <a:t>S</a:t>
            </a:r>
            <a:r>
              <a:rPr lang="en-US" sz="2000" baseline="-25000" dirty="0">
                <a:latin typeface="Times New Roman" charset="0"/>
              </a:rPr>
              <a:t>1</a:t>
            </a:r>
            <a:r>
              <a:rPr lang="en-US" sz="2000" b="1" i="1" dirty="0">
                <a:latin typeface="Times New Roman" charset="0"/>
              </a:rPr>
              <a:t> </a:t>
            </a:r>
            <a:r>
              <a:rPr lang="en-US" sz="2000" dirty="0"/>
              <a:t>and </a:t>
            </a:r>
            <a:r>
              <a:rPr lang="en-US" sz="2000" b="1" i="1" dirty="0">
                <a:latin typeface="Times New Roman" charset="0"/>
              </a:rPr>
              <a:t>S</a:t>
            </a:r>
            <a:r>
              <a:rPr lang="en-US" sz="2000" baseline="-25000" dirty="0">
                <a:latin typeface="Times New Roman" charset="0"/>
              </a:rPr>
              <a:t>2</a:t>
            </a:r>
          </a:p>
          <a:p>
            <a:pPr lvl="1">
              <a:lnSpc>
                <a:spcPct val="90000"/>
              </a:lnSpc>
            </a:pPr>
            <a:r>
              <a:rPr lang="en-US" sz="2000" dirty="0">
                <a:solidFill>
                  <a:schemeClr val="tx2"/>
                </a:solidFill>
              </a:rPr>
              <a:t>Conquer</a:t>
            </a:r>
            <a:r>
              <a:rPr lang="en-US" sz="2000" dirty="0"/>
              <a:t>: merge </a:t>
            </a:r>
            <a:r>
              <a:rPr lang="en-US" sz="2000" b="1" i="1" dirty="0">
                <a:latin typeface="Times New Roman" charset="0"/>
              </a:rPr>
              <a:t>S</a:t>
            </a:r>
            <a:r>
              <a:rPr lang="en-US" sz="2000" baseline="-25000" dirty="0">
                <a:latin typeface="Times New Roman" charset="0"/>
              </a:rPr>
              <a:t>1</a:t>
            </a:r>
            <a:r>
              <a:rPr lang="en-US" sz="2000" b="1" i="1" dirty="0">
                <a:latin typeface="Times New Roman" charset="0"/>
              </a:rPr>
              <a:t> </a:t>
            </a:r>
            <a:r>
              <a:rPr lang="en-US" sz="2000" dirty="0"/>
              <a:t>and </a:t>
            </a:r>
            <a:r>
              <a:rPr lang="en-US" sz="2000" b="1" i="1" dirty="0">
                <a:latin typeface="Times New Roman" charset="0"/>
              </a:rPr>
              <a:t>S</a:t>
            </a:r>
            <a:r>
              <a:rPr lang="en-US" sz="2000" baseline="-25000" dirty="0">
                <a:latin typeface="Times New Roman" charset="0"/>
              </a:rPr>
              <a:t>2 </a:t>
            </a:r>
            <a:r>
              <a:rPr lang="en-US" sz="2000" dirty="0"/>
              <a:t>into a unique sorted sequence</a:t>
            </a:r>
          </a:p>
        </p:txBody>
      </p:sp>
      <p:sp>
        <p:nvSpPr>
          <p:cNvPr id="146438" name="Text Box 6"/>
          <p:cNvSpPr txBox="1">
            <a:spLocks noChangeArrowheads="1"/>
          </p:cNvSpPr>
          <p:nvPr/>
        </p:nvSpPr>
        <p:spPr bwMode="auto">
          <a:xfrm>
            <a:off x="887386" y="3348988"/>
            <a:ext cx="6432936" cy="2744341"/>
          </a:xfrm>
          <a:prstGeom prst="rect">
            <a:avLst/>
          </a:prstGeom>
          <a:noFill/>
          <a:ln w="9525">
            <a:solidFill>
              <a:srgbClr val="000000"/>
            </a:solidFill>
            <a:miter lim="800000"/>
            <a:headEnd/>
            <a:tailEnd/>
          </a:ln>
          <a:effectLst/>
        </p:spPr>
        <p:txBody>
          <a:bodyPr wrap="square">
            <a:prstTxWarp prst="textNoShape">
              <a:avLst/>
            </a:prstTxWarp>
            <a:spAutoFit/>
          </a:bodyPr>
          <a:lstStyle/>
          <a:p>
            <a:pPr algn="l" defTabSz="342900">
              <a:lnSpc>
                <a:spcPct val="90000"/>
              </a:lnSpc>
              <a:spcBef>
                <a:spcPct val="20000"/>
              </a:spcBef>
              <a:buClr>
                <a:schemeClr val="hlink"/>
              </a:buClr>
              <a:buSzPct val="110000"/>
              <a:buFont typeface="Wingdings" charset="2"/>
              <a:buNone/>
            </a:pPr>
            <a:r>
              <a:rPr lang="en-US" sz="2000" b="1" dirty="0">
                <a:solidFill>
                  <a:srgbClr val="000000"/>
                </a:solidFill>
                <a:latin typeface="Times New Roman" charset="0"/>
              </a:rPr>
              <a:t>Algorithm</a:t>
            </a:r>
            <a:r>
              <a:rPr lang="en-US" sz="2000" dirty="0">
                <a:latin typeface="Times New Roman" charset="0"/>
              </a:rPr>
              <a:t> </a:t>
            </a:r>
            <a:r>
              <a:rPr lang="en-US" sz="2000" b="1" i="1" dirty="0" err="1">
                <a:solidFill>
                  <a:schemeClr val="tx2"/>
                </a:solidFill>
                <a:latin typeface="Times New Roman" charset="0"/>
              </a:rPr>
              <a:t>mergeSort</a:t>
            </a:r>
            <a:r>
              <a:rPr lang="en-US" sz="2000" dirty="0" err="1">
                <a:solidFill>
                  <a:schemeClr val="tx2"/>
                </a:solidFill>
                <a:latin typeface="Times New Roman" charset="0"/>
              </a:rPr>
              <a:t>(</a:t>
            </a:r>
            <a:r>
              <a:rPr lang="en-US" sz="2000" b="1" i="1" dirty="0" err="1" smtClean="0">
                <a:solidFill>
                  <a:schemeClr val="tx2"/>
                </a:solidFill>
                <a:latin typeface="Times New Roman" charset="0"/>
              </a:rPr>
              <a:t>S</a:t>
            </a:r>
            <a:r>
              <a:rPr lang="en-US" sz="2000" dirty="0" smtClean="0">
                <a:solidFill>
                  <a:schemeClr val="tx2"/>
                </a:solidFill>
                <a:latin typeface="Times New Roman" charset="0"/>
              </a:rPr>
              <a:t>)</a:t>
            </a:r>
            <a:endParaRPr lang="en-US" sz="2000" dirty="0">
              <a:solidFill>
                <a:schemeClr val="tx2"/>
              </a:solidFill>
              <a:latin typeface="Times New Roman" charset="0"/>
            </a:endParaRPr>
          </a:p>
          <a:p>
            <a:pPr algn="l" defTabSz="342900">
              <a:lnSpc>
                <a:spcPct val="90000"/>
              </a:lnSpc>
              <a:spcBef>
                <a:spcPct val="20000"/>
              </a:spcBef>
              <a:buClr>
                <a:schemeClr val="hlink"/>
              </a:buClr>
              <a:buSzPct val="110000"/>
              <a:buFont typeface="Wingdings" charset="2"/>
              <a:buNone/>
            </a:pPr>
            <a:r>
              <a:rPr lang="en-US" sz="2000" dirty="0">
                <a:solidFill>
                  <a:schemeClr val="tx2"/>
                </a:solidFill>
                <a:latin typeface="Times New Roman" charset="0"/>
              </a:rPr>
              <a:t>	</a:t>
            </a:r>
            <a:r>
              <a:rPr lang="en-US" sz="2000" b="1" dirty="0">
                <a:solidFill>
                  <a:srgbClr val="000000"/>
                </a:solidFill>
                <a:latin typeface="Times New Roman" charset="0"/>
              </a:rPr>
              <a:t>Input</a:t>
            </a:r>
            <a:r>
              <a:rPr lang="en-US" sz="2000" dirty="0">
                <a:latin typeface="Times New Roman" charset="0"/>
              </a:rPr>
              <a:t> </a:t>
            </a:r>
            <a:r>
              <a:rPr lang="en-US" sz="2000" dirty="0">
                <a:solidFill>
                  <a:schemeClr val="accent2"/>
                </a:solidFill>
                <a:latin typeface="Times New Roman" charset="0"/>
              </a:rPr>
              <a:t>sequence </a:t>
            </a:r>
            <a:r>
              <a:rPr lang="en-US" sz="2000" b="1" i="1" dirty="0">
                <a:solidFill>
                  <a:schemeClr val="accent2"/>
                </a:solidFill>
                <a:latin typeface="Times New Roman" charset="0"/>
              </a:rPr>
              <a:t>S </a:t>
            </a:r>
            <a:r>
              <a:rPr lang="en-US" sz="2000" dirty="0">
                <a:solidFill>
                  <a:schemeClr val="accent2"/>
                </a:solidFill>
                <a:latin typeface="Times New Roman" charset="0"/>
              </a:rPr>
              <a:t>with </a:t>
            </a:r>
            <a:r>
              <a:rPr lang="en-US" sz="2000" b="1" i="1" dirty="0" err="1">
                <a:solidFill>
                  <a:schemeClr val="accent2"/>
                </a:solidFill>
                <a:latin typeface="Times New Roman" charset="0"/>
              </a:rPr>
              <a:t>n</a:t>
            </a:r>
            <a:r>
              <a:rPr lang="en-US" sz="2000" dirty="0" smtClean="0">
                <a:solidFill>
                  <a:schemeClr val="accent2"/>
                </a:solidFill>
                <a:latin typeface="Times New Roman" charset="0"/>
              </a:rPr>
              <a:t> elements</a:t>
            </a:r>
          </a:p>
          <a:p>
            <a:pPr algn="l" defTabSz="342900">
              <a:lnSpc>
                <a:spcPct val="90000"/>
              </a:lnSpc>
              <a:spcBef>
                <a:spcPct val="20000"/>
              </a:spcBef>
              <a:buClr>
                <a:schemeClr val="hlink"/>
              </a:buClr>
              <a:buSzPct val="110000"/>
              <a:buFont typeface="Wingdings" charset="2"/>
              <a:buNone/>
            </a:pPr>
            <a:r>
              <a:rPr lang="en-US" sz="2000" dirty="0">
                <a:solidFill>
                  <a:schemeClr val="accent2"/>
                </a:solidFill>
                <a:latin typeface="Times New Roman" charset="0"/>
              </a:rPr>
              <a:t>	</a:t>
            </a:r>
            <a:r>
              <a:rPr lang="en-US" sz="2000" b="1" dirty="0">
                <a:solidFill>
                  <a:srgbClr val="000000"/>
                </a:solidFill>
                <a:latin typeface="Times New Roman" charset="0"/>
              </a:rPr>
              <a:t>Output</a:t>
            </a:r>
            <a:r>
              <a:rPr lang="en-US" sz="2000" dirty="0">
                <a:latin typeface="Times New Roman" charset="0"/>
              </a:rPr>
              <a:t> </a:t>
            </a:r>
            <a:r>
              <a:rPr lang="en-US" sz="2000" dirty="0">
                <a:solidFill>
                  <a:schemeClr val="accent2"/>
                </a:solidFill>
                <a:latin typeface="Times New Roman" charset="0"/>
              </a:rPr>
              <a:t>sequence </a:t>
            </a:r>
            <a:r>
              <a:rPr lang="en-US" sz="2000" b="1" i="1" dirty="0">
                <a:solidFill>
                  <a:schemeClr val="accent2"/>
                </a:solidFill>
                <a:latin typeface="Times New Roman" charset="0"/>
              </a:rPr>
              <a:t>S</a:t>
            </a:r>
            <a:r>
              <a:rPr lang="en-US" sz="2000" dirty="0">
                <a:solidFill>
                  <a:schemeClr val="accent2"/>
                </a:solidFill>
                <a:latin typeface="Times New Roman" charset="0"/>
              </a:rPr>
              <a:t> </a:t>
            </a:r>
            <a:r>
              <a:rPr lang="en-US" sz="2000" dirty="0" smtClean="0">
                <a:solidFill>
                  <a:schemeClr val="accent2"/>
                </a:solidFill>
                <a:latin typeface="Times New Roman" charset="0"/>
              </a:rPr>
              <a:t>sorted </a:t>
            </a:r>
            <a:endParaRPr lang="en-US" sz="2000" dirty="0" smtClean="0">
              <a:solidFill>
                <a:schemeClr val="tx2"/>
              </a:solidFill>
              <a:latin typeface="Times New Roman" charset="0"/>
            </a:endParaRPr>
          </a:p>
          <a:p>
            <a:pPr marL="342900" lvl="1" algn="l" defTabSz="342900">
              <a:lnSpc>
                <a:spcPct val="90000"/>
              </a:lnSpc>
              <a:spcBef>
                <a:spcPct val="20000"/>
              </a:spcBef>
              <a:buClr>
                <a:schemeClr val="hlink"/>
              </a:buClr>
              <a:buSzPct val="110000"/>
              <a:buFont typeface="Wingdings" charset="2"/>
              <a:buNone/>
            </a:pPr>
            <a:r>
              <a:rPr lang="en-US" sz="2000" b="1" dirty="0">
                <a:solidFill>
                  <a:srgbClr val="000000"/>
                </a:solidFill>
                <a:latin typeface="Times New Roman" charset="0"/>
              </a:rPr>
              <a:t>if</a:t>
            </a:r>
            <a:r>
              <a:rPr lang="en-US" sz="2000" dirty="0">
                <a:solidFill>
                  <a:schemeClr val="tx2"/>
                </a:solidFill>
                <a:latin typeface="Times New Roman" charset="0"/>
              </a:rPr>
              <a:t> </a:t>
            </a:r>
            <a:r>
              <a:rPr lang="en-US" sz="2000" b="1" i="1" dirty="0" err="1">
                <a:solidFill>
                  <a:schemeClr val="accent2"/>
                </a:solidFill>
                <a:latin typeface="Times New Roman" charset="0"/>
              </a:rPr>
              <a:t>S.size</a:t>
            </a:r>
            <a:r>
              <a:rPr lang="en-US" sz="2000" dirty="0">
                <a:solidFill>
                  <a:schemeClr val="accent2"/>
                </a:solidFill>
                <a:latin typeface="Times New Roman" charset="0"/>
              </a:rPr>
              <a:t>() </a:t>
            </a:r>
            <a:r>
              <a:rPr lang="en-US" sz="2000" b="1" dirty="0">
                <a:solidFill>
                  <a:schemeClr val="accent2"/>
                </a:solidFill>
                <a:latin typeface="Times New Roman" charset="0"/>
                <a:sym typeface="Symbol" charset="2"/>
              </a:rPr>
              <a:t>&gt; </a:t>
            </a:r>
            <a:r>
              <a:rPr lang="en-US" sz="2000" dirty="0">
                <a:solidFill>
                  <a:schemeClr val="accent2"/>
                </a:solidFill>
                <a:latin typeface="Times New Roman" charset="0"/>
                <a:sym typeface="Symbol" charset="2"/>
              </a:rPr>
              <a:t>1</a:t>
            </a:r>
          </a:p>
          <a:p>
            <a:pPr marL="342900" lvl="1" algn="l" defTabSz="342900">
              <a:lnSpc>
                <a:spcPct val="90000"/>
              </a:lnSpc>
              <a:spcBef>
                <a:spcPct val="20000"/>
              </a:spcBef>
              <a:buClr>
                <a:schemeClr val="hlink"/>
              </a:buClr>
              <a:buSzPct val="110000"/>
              <a:buFont typeface="Wingdings" charset="2"/>
              <a:buNone/>
            </a:pPr>
            <a:r>
              <a:rPr lang="en-US" sz="2000" dirty="0">
                <a:solidFill>
                  <a:schemeClr val="accent2"/>
                </a:solidFill>
                <a:latin typeface="Times New Roman" charset="0"/>
                <a:sym typeface="Symbol" charset="2"/>
              </a:rPr>
              <a:t>	</a:t>
            </a:r>
            <a:r>
              <a:rPr lang="en-US" sz="2000" dirty="0">
                <a:solidFill>
                  <a:schemeClr val="accent2"/>
                </a:solidFill>
                <a:latin typeface="Times New Roman" charset="0"/>
              </a:rPr>
              <a:t>(</a:t>
            </a:r>
            <a:r>
              <a:rPr lang="en-US" sz="2000" b="1" i="1" dirty="0">
                <a:solidFill>
                  <a:schemeClr val="accent2"/>
                </a:solidFill>
                <a:latin typeface="Times New Roman" charset="0"/>
              </a:rPr>
              <a:t>S</a:t>
            </a:r>
            <a:r>
              <a:rPr lang="en-US" sz="2000" baseline="-25000" dirty="0">
                <a:solidFill>
                  <a:schemeClr val="accent2"/>
                </a:solidFill>
                <a:latin typeface="Times New Roman" charset="0"/>
              </a:rPr>
              <a:t>1</a:t>
            </a:r>
            <a:r>
              <a:rPr lang="en-US" sz="2000" dirty="0">
                <a:solidFill>
                  <a:schemeClr val="accent2"/>
                </a:solidFill>
                <a:latin typeface="Times New Roman" charset="0"/>
              </a:rPr>
              <a:t>, </a:t>
            </a:r>
            <a:r>
              <a:rPr lang="en-US" sz="2000" b="1" i="1" dirty="0">
                <a:solidFill>
                  <a:schemeClr val="accent2"/>
                </a:solidFill>
                <a:latin typeface="Times New Roman" charset="0"/>
              </a:rPr>
              <a:t>S</a:t>
            </a:r>
            <a:r>
              <a:rPr lang="en-US" sz="2000" baseline="-25000" dirty="0">
                <a:solidFill>
                  <a:schemeClr val="accent2"/>
                </a:solidFill>
                <a:latin typeface="Times New Roman" charset="0"/>
              </a:rPr>
              <a:t>2</a:t>
            </a:r>
            <a:r>
              <a:rPr lang="en-US" sz="2000" dirty="0">
                <a:solidFill>
                  <a:schemeClr val="accent2"/>
                </a:solidFill>
                <a:latin typeface="Times New Roman" charset="0"/>
              </a:rPr>
              <a:t>)</a:t>
            </a:r>
            <a:r>
              <a:rPr lang="en-US" sz="2000" dirty="0" smtClean="0">
                <a:solidFill>
                  <a:schemeClr val="accent2"/>
                </a:solidFill>
                <a:latin typeface="Times New Roman" charset="0"/>
                <a:sym typeface="Symbol" charset="2"/>
              </a:rPr>
              <a:t> </a:t>
            </a:r>
            <a:r>
              <a:rPr lang="en-US" sz="2000" dirty="0" err="1" smtClean="0">
                <a:solidFill>
                  <a:srgbClr val="000000"/>
                </a:solidFill>
                <a:latin typeface="Wingdings"/>
                <a:ea typeface="Wingdings"/>
                <a:cs typeface="Wingdings"/>
                <a:sym typeface="Symbol" charset="2"/>
              </a:rPr>
              <a:t></a:t>
            </a:r>
            <a:r>
              <a:rPr lang="en-US" sz="2000" dirty="0" smtClean="0">
                <a:solidFill>
                  <a:schemeClr val="accent2"/>
                </a:solidFill>
                <a:latin typeface="Times New Roman" charset="0"/>
                <a:sym typeface="Symbol" charset="2"/>
              </a:rPr>
              <a:t> </a:t>
            </a:r>
            <a:r>
              <a:rPr lang="en-US" sz="2000" b="1" i="1" dirty="0" err="1" smtClean="0">
                <a:solidFill>
                  <a:schemeClr val="accent2"/>
                </a:solidFill>
                <a:latin typeface="Times New Roman" charset="0"/>
              </a:rPr>
              <a:t>split</a:t>
            </a:r>
            <a:r>
              <a:rPr lang="en-US" sz="2000" dirty="0" err="1" smtClean="0">
                <a:solidFill>
                  <a:schemeClr val="accent2"/>
                </a:solidFill>
                <a:latin typeface="Times New Roman" charset="0"/>
              </a:rPr>
              <a:t>(</a:t>
            </a:r>
            <a:r>
              <a:rPr lang="en-US" sz="2000" b="1" i="1" dirty="0" err="1">
                <a:solidFill>
                  <a:schemeClr val="accent2"/>
                </a:solidFill>
                <a:latin typeface="Times New Roman" charset="0"/>
              </a:rPr>
              <a:t>S</a:t>
            </a:r>
            <a:r>
              <a:rPr lang="en-US" sz="2000" dirty="0">
                <a:solidFill>
                  <a:schemeClr val="accent2"/>
                </a:solidFill>
                <a:latin typeface="Times New Roman" charset="0"/>
              </a:rPr>
              <a:t>,</a:t>
            </a:r>
            <a:r>
              <a:rPr lang="en-US" sz="2000" b="1" i="1" dirty="0">
                <a:solidFill>
                  <a:schemeClr val="accent2"/>
                </a:solidFill>
                <a:latin typeface="Times New Roman" charset="0"/>
              </a:rPr>
              <a:t> n</a:t>
            </a:r>
            <a:r>
              <a:rPr lang="en-US" sz="2000" dirty="0">
                <a:solidFill>
                  <a:schemeClr val="accent2"/>
                </a:solidFill>
                <a:latin typeface="Times New Roman" charset="0"/>
              </a:rPr>
              <a:t>/2) </a:t>
            </a:r>
          </a:p>
          <a:p>
            <a:pPr marL="342900" lvl="1" algn="l" defTabSz="342900">
              <a:lnSpc>
                <a:spcPct val="90000"/>
              </a:lnSpc>
              <a:spcBef>
                <a:spcPct val="20000"/>
              </a:spcBef>
              <a:buClr>
                <a:schemeClr val="hlink"/>
              </a:buClr>
              <a:buSzPct val="110000"/>
              <a:buFont typeface="Wingdings" charset="2"/>
              <a:buNone/>
            </a:pPr>
            <a:r>
              <a:rPr lang="en-US" sz="2000" dirty="0">
                <a:solidFill>
                  <a:schemeClr val="accent2"/>
                </a:solidFill>
                <a:latin typeface="Times New Roman" charset="0"/>
              </a:rPr>
              <a:t>	</a:t>
            </a:r>
            <a:r>
              <a:rPr lang="en-US" sz="2000" b="1" i="1" dirty="0">
                <a:solidFill>
                  <a:schemeClr val="accent2"/>
                </a:solidFill>
                <a:latin typeface="Times New Roman" charset="0"/>
              </a:rPr>
              <a:t>mergeSort</a:t>
            </a:r>
            <a:r>
              <a:rPr lang="en-US" sz="2000" dirty="0">
                <a:solidFill>
                  <a:schemeClr val="accent2"/>
                </a:solidFill>
                <a:latin typeface="Times New Roman" charset="0"/>
              </a:rPr>
              <a:t>(</a:t>
            </a:r>
            <a:r>
              <a:rPr lang="en-US" sz="2000" b="1" i="1" dirty="0" smtClean="0">
                <a:solidFill>
                  <a:schemeClr val="accent2"/>
                </a:solidFill>
                <a:latin typeface="Times New Roman" charset="0"/>
              </a:rPr>
              <a:t>S</a:t>
            </a:r>
            <a:r>
              <a:rPr lang="en-US" sz="2000" baseline="-25000" dirty="0" smtClean="0">
                <a:solidFill>
                  <a:schemeClr val="accent2"/>
                </a:solidFill>
                <a:latin typeface="Times New Roman" charset="0"/>
              </a:rPr>
              <a:t>1</a:t>
            </a:r>
            <a:r>
              <a:rPr lang="en-US" sz="2000" dirty="0" smtClean="0">
                <a:solidFill>
                  <a:schemeClr val="accent2"/>
                </a:solidFill>
                <a:latin typeface="Times New Roman" charset="0"/>
              </a:rPr>
              <a:t>)</a:t>
            </a:r>
            <a:endParaRPr lang="en-US" sz="2000" dirty="0">
              <a:solidFill>
                <a:schemeClr val="accent2"/>
              </a:solidFill>
              <a:latin typeface="Times New Roman" charset="0"/>
            </a:endParaRPr>
          </a:p>
          <a:p>
            <a:pPr marL="342900" lvl="1" algn="l" defTabSz="342900">
              <a:lnSpc>
                <a:spcPct val="90000"/>
              </a:lnSpc>
              <a:spcBef>
                <a:spcPct val="20000"/>
              </a:spcBef>
              <a:buClr>
                <a:schemeClr val="hlink"/>
              </a:buClr>
              <a:buSzPct val="110000"/>
              <a:buFont typeface="Wingdings" charset="2"/>
              <a:buNone/>
            </a:pPr>
            <a:r>
              <a:rPr lang="en-US" sz="2000" dirty="0">
                <a:solidFill>
                  <a:schemeClr val="accent2"/>
                </a:solidFill>
                <a:latin typeface="Times New Roman" charset="0"/>
              </a:rPr>
              <a:t>	</a:t>
            </a:r>
            <a:r>
              <a:rPr lang="en-US" sz="2000" b="1" i="1" dirty="0">
                <a:solidFill>
                  <a:schemeClr val="accent2"/>
                </a:solidFill>
                <a:latin typeface="Times New Roman" charset="0"/>
              </a:rPr>
              <a:t>mergeSort</a:t>
            </a:r>
            <a:r>
              <a:rPr lang="en-US" sz="2000" dirty="0">
                <a:solidFill>
                  <a:schemeClr val="accent2"/>
                </a:solidFill>
                <a:latin typeface="Times New Roman" charset="0"/>
              </a:rPr>
              <a:t>(</a:t>
            </a:r>
            <a:r>
              <a:rPr lang="en-US" sz="2000" b="1" i="1" dirty="0" smtClean="0">
                <a:solidFill>
                  <a:schemeClr val="accent2"/>
                </a:solidFill>
                <a:latin typeface="Times New Roman" charset="0"/>
              </a:rPr>
              <a:t>S</a:t>
            </a:r>
            <a:r>
              <a:rPr lang="en-US" sz="2000" baseline="-25000" dirty="0" smtClean="0">
                <a:solidFill>
                  <a:schemeClr val="accent2"/>
                </a:solidFill>
                <a:latin typeface="Times New Roman" charset="0"/>
              </a:rPr>
              <a:t>2</a:t>
            </a:r>
            <a:r>
              <a:rPr lang="en-US" sz="2000" dirty="0" smtClean="0">
                <a:solidFill>
                  <a:schemeClr val="accent2"/>
                </a:solidFill>
                <a:latin typeface="Times New Roman" charset="0"/>
              </a:rPr>
              <a:t>)</a:t>
            </a:r>
            <a:endParaRPr lang="en-US" sz="2000" dirty="0">
              <a:solidFill>
                <a:schemeClr val="accent2"/>
              </a:solidFill>
              <a:latin typeface="Times New Roman" charset="0"/>
            </a:endParaRPr>
          </a:p>
          <a:p>
            <a:pPr marL="342900" lvl="1" algn="l" defTabSz="342900">
              <a:lnSpc>
                <a:spcPct val="90000"/>
              </a:lnSpc>
              <a:spcBef>
                <a:spcPct val="20000"/>
              </a:spcBef>
              <a:buClr>
                <a:schemeClr val="hlink"/>
              </a:buClr>
              <a:buSzPct val="110000"/>
              <a:buFont typeface="Wingdings" charset="2"/>
              <a:buNone/>
            </a:pPr>
            <a:r>
              <a:rPr lang="en-US" sz="2000" dirty="0" smtClean="0">
                <a:solidFill>
                  <a:schemeClr val="accent2"/>
                </a:solidFill>
                <a:latin typeface="Times New Roman" charset="0"/>
                <a:sym typeface="Symbol" charset="2"/>
              </a:rPr>
              <a:t>	</a:t>
            </a:r>
            <a:r>
              <a:rPr lang="en-US" sz="2000" b="1" i="1" dirty="0" smtClean="0">
                <a:solidFill>
                  <a:schemeClr val="accent2"/>
                </a:solidFill>
                <a:latin typeface="Times New Roman" charset="0"/>
              </a:rPr>
              <a:t>merge</a:t>
            </a:r>
            <a:r>
              <a:rPr lang="en-US" sz="2000" dirty="0">
                <a:solidFill>
                  <a:schemeClr val="accent2"/>
                </a:solidFill>
                <a:latin typeface="Times New Roman" charset="0"/>
              </a:rPr>
              <a:t>(</a:t>
            </a:r>
            <a:r>
              <a:rPr lang="en-US" sz="2000" b="1" i="1" dirty="0">
                <a:solidFill>
                  <a:schemeClr val="accent2"/>
                </a:solidFill>
                <a:latin typeface="Times New Roman" charset="0"/>
              </a:rPr>
              <a:t>S</a:t>
            </a:r>
            <a:r>
              <a:rPr lang="en-US" sz="2000" baseline="-25000" dirty="0">
                <a:solidFill>
                  <a:schemeClr val="accent2"/>
                </a:solidFill>
                <a:latin typeface="Times New Roman" charset="0"/>
              </a:rPr>
              <a:t>1</a:t>
            </a:r>
            <a:r>
              <a:rPr lang="en-US" sz="2000" dirty="0">
                <a:solidFill>
                  <a:schemeClr val="accent2"/>
                </a:solidFill>
                <a:latin typeface="Times New Roman" charset="0"/>
              </a:rPr>
              <a:t>,</a:t>
            </a:r>
            <a:r>
              <a:rPr lang="en-US" sz="2000" b="1" i="1" dirty="0">
                <a:solidFill>
                  <a:schemeClr val="accent2"/>
                </a:solidFill>
                <a:latin typeface="Times New Roman" charset="0"/>
              </a:rPr>
              <a:t> </a:t>
            </a:r>
            <a:r>
              <a:rPr lang="en-US" sz="2000" b="1" i="1" dirty="0" smtClean="0">
                <a:solidFill>
                  <a:schemeClr val="accent2"/>
                </a:solidFill>
                <a:latin typeface="Times New Roman" charset="0"/>
              </a:rPr>
              <a:t>S</a:t>
            </a:r>
            <a:r>
              <a:rPr lang="en-US" sz="2000" baseline="-25000" dirty="0" smtClean="0">
                <a:solidFill>
                  <a:schemeClr val="accent2"/>
                </a:solidFill>
                <a:latin typeface="Times New Roman" charset="0"/>
              </a:rPr>
              <a:t>2, </a:t>
            </a:r>
            <a:r>
              <a:rPr lang="en-US" sz="2000" b="1" i="1" dirty="0" smtClean="0">
                <a:solidFill>
                  <a:schemeClr val="accent2"/>
                </a:solidFill>
                <a:latin typeface="Times New Roman" charset="0"/>
              </a:rPr>
              <a:t>S</a:t>
            </a:r>
            <a:r>
              <a:rPr lang="en-US" sz="2000" dirty="0" smtClean="0">
                <a:solidFill>
                  <a:schemeClr val="accent2"/>
                </a:solidFill>
                <a:latin typeface="Times New Roman" charset="0"/>
              </a:rPr>
              <a:t>)</a:t>
            </a:r>
            <a:endParaRPr lang="en-US" sz="2000" b="1" i="1" dirty="0">
              <a:solidFill>
                <a:schemeClr val="accent2"/>
              </a:solidFill>
              <a:latin typeface="Times New Roman"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hlinkClick r:id="rId2"/>
          </p:cNvPr>
          <p:cNvSpPr txBox="1"/>
          <p:nvPr/>
        </p:nvSpPr>
        <p:spPr>
          <a:xfrm>
            <a:off x="3433031" y="2937017"/>
            <a:ext cx="2288645" cy="369332"/>
          </a:xfrm>
          <a:prstGeom prst="rect">
            <a:avLst/>
          </a:prstGeom>
          <a:noFill/>
        </p:spPr>
        <p:txBody>
          <a:bodyPr wrap="none" rtlCol="0">
            <a:spAutoFit/>
          </a:bodyPr>
          <a:lstStyle/>
          <a:p>
            <a:r>
              <a:rPr lang="en-US" dirty="0" smtClean="0"/>
              <a:t>Merge Sort Example</a:t>
            </a:r>
            <a:endParaRPr lang="en-US" dirty="0"/>
          </a:p>
        </p:txBody>
      </p:sp>
    </p:spTree>
    <p:extLst>
      <p:ext uri="{BB962C8B-B14F-4D97-AF65-F5344CB8AC3E}">
        <p14:creationId xmlns:p14="http://schemas.microsoft.com/office/powerpoint/2010/main" val="20930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304800"/>
            <a:ext cx="8077200" cy="1143000"/>
          </a:xfrm>
        </p:spPr>
        <p:txBody>
          <a:bodyPr/>
          <a:lstStyle/>
          <a:p>
            <a:r>
              <a:rPr lang="en-US"/>
              <a:t>Merging Two Sorted Sequences</a:t>
            </a:r>
          </a:p>
        </p:txBody>
      </p:sp>
      <p:sp>
        <p:nvSpPr>
          <p:cNvPr id="160771" name="Rectangle 3" descr="Rectangle: Click to edit Master text styles&#10;Second level&#10;Third level&#10;Fourth level&#10;Fifth level"/>
          <p:cNvSpPr>
            <a:spLocks noGrp="1" noChangeArrowheads="1"/>
          </p:cNvSpPr>
          <p:nvPr>
            <p:ph type="body" idx="1"/>
          </p:nvPr>
        </p:nvSpPr>
        <p:spPr>
          <a:xfrm>
            <a:off x="400162" y="1447800"/>
            <a:ext cx="8286638" cy="4724400"/>
          </a:xfrm>
        </p:spPr>
        <p:txBody>
          <a:bodyPr/>
          <a:lstStyle/>
          <a:p>
            <a:r>
              <a:rPr lang="en-US" sz="2000" dirty="0"/>
              <a:t>The conquer step of merge-sort consists of merging two sorted sequences </a:t>
            </a:r>
            <a:r>
              <a:rPr lang="en-US" sz="2000" b="1" i="1" dirty="0">
                <a:latin typeface="Times New Roman" charset="0"/>
              </a:rPr>
              <a:t>A </a:t>
            </a:r>
            <a:r>
              <a:rPr lang="en-US" sz="2000" dirty="0"/>
              <a:t>and </a:t>
            </a:r>
            <a:r>
              <a:rPr lang="en-US" sz="2000" b="1" i="1" dirty="0">
                <a:latin typeface="Times New Roman" charset="0"/>
              </a:rPr>
              <a:t>B</a:t>
            </a:r>
            <a:r>
              <a:rPr lang="en-US" sz="2000" dirty="0"/>
              <a:t> into a sorted sequence </a:t>
            </a:r>
            <a:r>
              <a:rPr lang="en-US" sz="2000" b="1" i="1" dirty="0">
                <a:latin typeface="Times New Roman" charset="0"/>
              </a:rPr>
              <a:t>S </a:t>
            </a:r>
            <a:r>
              <a:rPr lang="en-US" sz="2000" dirty="0"/>
              <a:t>containing the union of the elements of </a:t>
            </a:r>
            <a:r>
              <a:rPr lang="en-US" sz="2000" b="1" i="1" dirty="0">
                <a:latin typeface="Times New Roman" charset="0"/>
              </a:rPr>
              <a:t>A </a:t>
            </a:r>
            <a:r>
              <a:rPr lang="en-US" sz="2000" dirty="0"/>
              <a:t>and </a:t>
            </a:r>
            <a:r>
              <a:rPr lang="en-US" sz="2000" b="1" i="1" dirty="0">
                <a:latin typeface="Times New Roman" charset="0"/>
              </a:rPr>
              <a:t>B</a:t>
            </a:r>
            <a:endParaRPr lang="en-US" sz="2000" dirty="0"/>
          </a:p>
          <a:p>
            <a:r>
              <a:rPr lang="en-US" sz="2000" dirty="0"/>
              <a:t>Merging two sorted sequences, each with </a:t>
            </a:r>
            <a:r>
              <a:rPr lang="en-US" sz="2000" b="1" i="1" dirty="0">
                <a:latin typeface="Times New Roman" charset="0"/>
              </a:rPr>
              <a:t>n</a:t>
            </a:r>
            <a:r>
              <a:rPr lang="en-US" sz="2000" dirty="0">
                <a:latin typeface="Symbol" charset="2"/>
              </a:rPr>
              <a:t>/</a:t>
            </a:r>
            <a:r>
              <a:rPr lang="en-US" sz="2000" dirty="0">
                <a:latin typeface="Times New Roman" charset="0"/>
              </a:rPr>
              <a:t>2</a:t>
            </a:r>
            <a:r>
              <a:rPr lang="en-US" sz="2000" dirty="0"/>
              <a:t> elements</a:t>
            </a:r>
            <a:r>
              <a:rPr lang="en-US" sz="2000" dirty="0" smtClean="0"/>
              <a:t> takes </a:t>
            </a:r>
            <a:r>
              <a:rPr lang="en-US" sz="2000" b="1" i="1" dirty="0" err="1">
                <a:latin typeface="Times New Roman" charset="0"/>
              </a:rPr>
              <a:t>O</a:t>
            </a:r>
            <a:r>
              <a:rPr lang="en-US" sz="2000" dirty="0" err="1">
                <a:latin typeface="Times New Roman" charset="0"/>
              </a:rPr>
              <a:t>(</a:t>
            </a:r>
            <a:r>
              <a:rPr lang="en-US" sz="2000" b="1" i="1" dirty="0" err="1">
                <a:latin typeface="Times New Roman" charset="0"/>
              </a:rPr>
              <a:t>n</a:t>
            </a:r>
            <a:r>
              <a:rPr lang="en-US" sz="2000" dirty="0">
                <a:latin typeface="Times New Roman" charset="0"/>
              </a:rPr>
              <a:t>)</a:t>
            </a:r>
            <a:r>
              <a:rPr lang="en-US" sz="2000" dirty="0"/>
              <a:t> </a:t>
            </a:r>
            <a:r>
              <a:rPr lang="en-US" sz="2000" dirty="0" smtClean="0"/>
              <a:t>time</a:t>
            </a:r>
          </a:p>
          <a:p>
            <a:r>
              <a:rPr lang="en-US" sz="2000" dirty="0"/>
              <a:t>Straightforward to </a:t>
            </a:r>
            <a:r>
              <a:rPr lang="en-US" sz="2000" dirty="0" smtClean="0"/>
              <a:t>make the sort stable</a:t>
            </a:r>
            <a:r>
              <a:rPr lang="en-US" sz="2000" dirty="0"/>
              <a:t>.</a:t>
            </a:r>
          </a:p>
          <a:p>
            <a:r>
              <a:rPr lang="en-US" sz="2000" dirty="0" smtClean="0"/>
              <a:t>Normally, merging is not in-place:  new memory must be allocated to hold S.</a:t>
            </a:r>
          </a:p>
          <a:p>
            <a:r>
              <a:rPr lang="en-US" sz="2000" dirty="0" smtClean="0"/>
              <a:t>It </a:t>
            </a:r>
            <a:r>
              <a:rPr lang="en-US" sz="2000" b="1" dirty="0" smtClean="0"/>
              <a:t>is </a:t>
            </a:r>
            <a:r>
              <a:rPr lang="en-US" sz="2000" dirty="0" smtClean="0"/>
              <a:t>possible to do in-place merging using linked lists.</a:t>
            </a:r>
          </a:p>
          <a:p>
            <a:pPr lvl="1"/>
            <a:r>
              <a:rPr lang="en-US" sz="1600" dirty="0" smtClean="0"/>
              <a:t>Code is more complicated</a:t>
            </a:r>
          </a:p>
          <a:p>
            <a:pPr lvl="1"/>
            <a:r>
              <a:rPr lang="en-US" sz="1600" dirty="0" smtClean="0"/>
              <a:t>Only changes memory usage by a constant factor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77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77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427898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50462"/>
            <a:ext cx="8229600" cy="566447"/>
          </a:xfrm>
        </p:spPr>
        <p:txBody>
          <a:bodyPr/>
          <a:lstStyle/>
          <a:p>
            <a:r>
              <a:rPr lang="en-US" dirty="0"/>
              <a:t>Merging Two Sorted </a:t>
            </a:r>
            <a:r>
              <a:rPr lang="en-US" dirty="0" smtClean="0"/>
              <a:t>Sequences (As Arrays)</a:t>
            </a:r>
            <a:endParaRPr lang="en-US" dirty="0"/>
          </a:p>
        </p:txBody>
      </p:sp>
      <p:graphicFrame>
        <p:nvGraphicFramePr>
          <p:cNvPr id="8" name="Object 7"/>
          <p:cNvGraphicFramePr>
            <a:graphicFrameLocks noChangeAspect="1"/>
          </p:cNvGraphicFramePr>
          <p:nvPr/>
        </p:nvGraphicFramePr>
        <p:xfrm>
          <a:off x="815975" y="792163"/>
          <a:ext cx="7564438" cy="5387975"/>
        </p:xfrm>
        <a:graphic>
          <a:graphicData uri="http://schemas.openxmlformats.org/presentationml/2006/ole">
            <mc:AlternateContent xmlns:mc="http://schemas.openxmlformats.org/markup-compatibility/2006">
              <mc:Choice xmlns:v="urn:schemas-microsoft-com:vml" Requires="v">
                <p:oleObj spid="_x0000_s207917" name="Equation" r:id="rId3" imgW="5740400" imgH="4089400" progId="Equation.DSMT4">
                  <p:embed/>
                </p:oleObj>
              </mc:Choice>
              <mc:Fallback>
                <p:oleObj name="Equation" r:id="rId3" imgW="5740400" imgH="4089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792163"/>
                        <a:ext cx="7564438" cy="5387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150462"/>
            <a:ext cx="9144000" cy="566447"/>
          </a:xfrm>
        </p:spPr>
        <p:txBody>
          <a:bodyPr/>
          <a:lstStyle/>
          <a:p>
            <a:r>
              <a:rPr lang="en-US" dirty="0"/>
              <a:t>Merging Two Sorted </a:t>
            </a:r>
            <a:r>
              <a:rPr lang="en-US" dirty="0" smtClean="0"/>
              <a:t>Sequences (As Linked Lists)</a:t>
            </a:r>
            <a:endParaRPr lang="en-US" dirty="0"/>
          </a:p>
        </p:txBody>
      </p:sp>
      <p:graphicFrame>
        <p:nvGraphicFramePr>
          <p:cNvPr id="208899" name="Object 3"/>
          <p:cNvGraphicFramePr>
            <a:graphicFrameLocks noChangeAspect="1"/>
          </p:cNvGraphicFramePr>
          <p:nvPr>
            <p:extLst>
              <p:ext uri="{D42A27DB-BD31-4B8C-83A1-F6EECF244321}">
                <p14:modId xmlns:p14="http://schemas.microsoft.com/office/powerpoint/2010/main" val="3477995743"/>
              </p:ext>
            </p:extLst>
          </p:nvPr>
        </p:nvGraphicFramePr>
        <p:xfrm>
          <a:off x="103188" y="1481138"/>
          <a:ext cx="8948737" cy="4397375"/>
        </p:xfrm>
        <a:graphic>
          <a:graphicData uri="http://schemas.openxmlformats.org/presentationml/2006/ole">
            <mc:AlternateContent xmlns:mc="http://schemas.openxmlformats.org/markup-compatibility/2006">
              <mc:Choice xmlns:v="urn:schemas-microsoft-com:vml" Requires="v">
                <p:oleObj spid="_x0000_s208943" name="Equation" r:id="rId3" imgW="6019800" imgH="2959100" progId="Equation.DSMT4">
                  <p:embed/>
                </p:oleObj>
              </mc:Choice>
              <mc:Fallback>
                <p:oleObj name="Equation" r:id="rId3" imgW="6019800" imgH="2959100" progId="Equation.DSMT4">
                  <p:embed/>
                  <p:pic>
                    <p:nvPicPr>
                      <p:cNvPr id="0" name="Picture 3"/>
                      <p:cNvPicPr>
                        <a:picLocks noChangeAspect="1" noChangeArrowheads="1"/>
                      </p:cNvPicPr>
                      <p:nvPr/>
                    </p:nvPicPr>
                    <p:blipFill>
                      <a:blip r:embed="rId4"/>
                      <a:srcRect/>
                      <a:stretch>
                        <a:fillRect/>
                      </a:stretch>
                    </p:blipFill>
                    <p:spPr bwMode="auto">
                      <a:xfrm>
                        <a:off x="103188" y="1481138"/>
                        <a:ext cx="8948737" cy="4397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Merge-Sort Tree</a:t>
            </a:r>
          </a:p>
        </p:txBody>
      </p:sp>
      <p:sp>
        <p:nvSpPr>
          <p:cNvPr id="147459" name="Rectangle 3" descr="Rectangle: Click to edit Master text styles&#10;Second level&#10;Third level&#10;Fourth level&#10;Fifth level"/>
          <p:cNvSpPr>
            <a:spLocks noGrp="1" noChangeArrowheads="1"/>
          </p:cNvSpPr>
          <p:nvPr>
            <p:ph type="body" idx="1"/>
          </p:nvPr>
        </p:nvSpPr>
        <p:spPr>
          <a:xfrm>
            <a:off x="228600" y="841085"/>
            <a:ext cx="8077200" cy="2200275"/>
          </a:xfrm>
        </p:spPr>
        <p:txBody>
          <a:bodyPr/>
          <a:lstStyle/>
          <a:p>
            <a:pPr>
              <a:lnSpc>
                <a:spcPct val="90000"/>
              </a:lnSpc>
            </a:pPr>
            <a:r>
              <a:rPr lang="en-US" sz="2400" dirty="0"/>
              <a:t>An execution of merge-sort is depicted by a binary tree</a:t>
            </a:r>
          </a:p>
          <a:p>
            <a:pPr lvl="1">
              <a:lnSpc>
                <a:spcPct val="90000"/>
              </a:lnSpc>
            </a:pPr>
            <a:r>
              <a:rPr lang="en-US" sz="2000" dirty="0"/>
              <a:t>each node represents a recursive call of merge-sort and stores</a:t>
            </a:r>
          </a:p>
          <a:p>
            <a:pPr lvl="2">
              <a:lnSpc>
                <a:spcPct val="90000"/>
              </a:lnSpc>
            </a:pPr>
            <a:r>
              <a:rPr lang="en-US" sz="1800" dirty="0"/>
              <a:t>unsorted sequence before the execution and its partition</a:t>
            </a:r>
          </a:p>
          <a:p>
            <a:pPr lvl="2">
              <a:lnSpc>
                <a:spcPct val="90000"/>
              </a:lnSpc>
            </a:pPr>
            <a:r>
              <a:rPr lang="en-US" sz="1800" dirty="0"/>
              <a:t>sorted sequence at the end of the execution</a:t>
            </a:r>
          </a:p>
          <a:p>
            <a:pPr lvl="1">
              <a:lnSpc>
                <a:spcPct val="90000"/>
              </a:lnSpc>
            </a:pPr>
            <a:r>
              <a:rPr lang="en-US" sz="2000" dirty="0"/>
              <a:t>the root is the initial call </a:t>
            </a:r>
          </a:p>
          <a:p>
            <a:pPr lvl="1">
              <a:lnSpc>
                <a:spcPct val="90000"/>
              </a:lnSpc>
            </a:pPr>
            <a:r>
              <a:rPr lang="en-US" sz="2000" dirty="0"/>
              <a:t>the leaves are calls on subsequences of size 0 or 1</a:t>
            </a:r>
          </a:p>
        </p:txBody>
      </p:sp>
      <p:sp>
        <p:nvSpPr>
          <p:cNvPr id="147460" name="AutoShape 4"/>
          <p:cNvSpPr>
            <a:spLocks noChangeArrowheads="1"/>
          </p:cNvSpPr>
          <p:nvPr/>
        </p:nvSpPr>
        <p:spPr bwMode="auto">
          <a:xfrm>
            <a:off x="2743200" y="3810000"/>
            <a:ext cx="3657600" cy="6096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7  2</a:t>
            </a:r>
            <a:r>
              <a:rPr lang="en-US" dirty="0" smtClean="0">
                <a:solidFill>
                  <a:srgbClr val="FBEFD2"/>
                </a:solidFill>
              </a:rPr>
              <a:t> </a:t>
            </a:r>
            <a:r>
              <a:rPr lang="en-US" sz="1800" b="1" dirty="0" smtClean="0">
                <a:solidFill>
                  <a:srgbClr val="FBEFD2"/>
                </a:solidFill>
                <a:latin typeface="Symbol" charset="2"/>
                <a:sym typeface="Symbol" charset="2"/>
              </a:rPr>
              <a:t>|</a:t>
            </a:r>
            <a:r>
              <a:rPr lang="en-US" dirty="0" smtClean="0">
                <a:solidFill>
                  <a:srgbClr val="FBEFD2"/>
                </a:solidFill>
              </a:rPr>
              <a:t> </a:t>
            </a:r>
            <a:r>
              <a:rPr lang="en-US" dirty="0">
                <a:solidFill>
                  <a:srgbClr val="FBEFD2"/>
                </a:solidFill>
              </a:rPr>
              <a:t>9  4 =&gt; 2  4  7  9</a:t>
            </a:r>
          </a:p>
        </p:txBody>
      </p:sp>
      <p:sp>
        <p:nvSpPr>
          <p:cNvPr id="147461" name="AutoShape 5"/>
          <p:cNvSpPr>
            <a:spLocks noChangeArrowheads="1"/>
          </p:cNvSpPr>
          <p:nvPr/>
        </p:nvSpPr>
        <p:spPr bwMode="auto">
          <a:xfrm>
            <a:off x="1981200" y="4724400"/>
            <a:ext cx="2133600" cy="6096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7</a:t>
            </a:r>
            <a:r>
              <a:rPr lang="en-US" dirty="0" smtClean="0">
                <a:solidFill>
                  <a:srgbClr val="FBEFD2"/>
                </a:solidFill>
              </a:rPr>
              <a:t> </a:t>
            </a:r>
            <a:r>
              <a:rPr lang="en-US" sz="1800" b="1" dirty="0" smtClean="0">
                <a:solidFill>
                  <a:srgbClr val="FBEFD2"/>
                </a:solidFill>
                <a:latin typeface="Symbol" charset="2"/>
                <a:sym typeface="Symbol" charset="2"/>
              </a:rPr>
              <a:t>|</a:t>
            </a:r>
            <a:r>
              <a:rPr lang="en-US" dirty="0" smtClean="0">
                <a:solidFill>
                  <a:srgbClr val="FBEFD2"/>
                </a:solidFill>
              </a:rPr>
              <a:t> </a:t>
            </a:r>
            <a:r>
              <a:rPr lang="en-US" dirty="0">
                <a:solidFill>
                  <a:srgbClr val="FBEFD2"/>
                </a:solidFill>
              </a:rPr>
              <a:t>2 </a:t>
            </a:r>
            <a:r>
              <a:rPr lang="en-US" dirty="0" smtClean="0">
                <a:solidFill>
                  <a:srgbClr val="FBEFD2"/>
                </a:solidFill>
              </a:rPr>
              <a:t>=&gt; </a:t>
            </a:r>
            <a:r>
              <a:rPr lang="en-US" dirty="0">
                <a:solidFill>
                  <a:srgbClr val="FBEFD2"/>
                </a:solidFill>
              </a:rPr>
              <a:t>2  7</a:t>
            </a:r>
          </a:p>
        </p:txBody>
      </p:sp>
      <p:sp>
        <p:nvSpPr>
          <p:cNvPr id="147462" name="AutoShape 6"/>
          <p:cNvSpPr>
            <a:spLocks noChangeArrowheads="1"/>
          </p:cNvSpPr>
          <p:nvPr/>
        </p:nvSpPr>
        <p:spPr bwMode="auto">
          <a:xfrm>
            <a:off x="5029200" y="4724400"/>
            <a:ext cx="2133600" cy="6096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9</a:t>
            </a:r>
            <a:r>
              <a:rPr lang="en-US" dirty="0" smtClean="0">
                <a:solidFill>
                  <a:srgbClr val="FBEFD2"/>
                </a:solidFill>
              </a:rPr>
              <a:t> </a:t>
            </a:r>
            <a:r>
              <a:rPr lang="en-US" sz="1800" b="1" dirty="0" smtClean="0">
                <a:solidFill>
                  <a:srgbClr val="FBEFD2"/>
                </a:solidFill>
                <a:latin typeface="Symbol" charset="2"/>
                <a:sym typeface="Symbol" charset="2"/>
              </a:rPr>
              <a:t>|</a:t>
            </a:r>
            <a:r>
              <a:rPr lang="en-US" dirty="0" smtClean="0">
                <a:solidFill>
                  <a:srgbClr val="FBEFD2"/>
                </a:solidFill>
              </a:rPr>
              <a:t> </a:t>
            </a:r>
            <a:r>
              <a:rPr lang="en-US" dirty="0">
                <a:solidFill>
                  <a:srgbClr val="FBEFD2"/>
                </a:solidFill>
              </a:rPr>
              <a:t>4 =&gt; 4  9</a:t>
            </a:r>
          </a:p>
        </p:txBody>
      </p:sp>
      <p:sp>
        <p:nvSpPr>
          <p:cNvPr id="147463" name="AutoShape 7"/>
          <p:cNvSpPr>
            <a:spLocks noChangeArrowheads="1"/>
          </p:cNvSpPr>
          <p:nvPr/>
        </p:nvSpPr>
        <p:spPr bwMode="auto">
          <a:xfrm>
            <a:off x="1866900" y="5638800"/>
            <a:ext cx="1028700" cy="609600"/>
          </a:xfrm>
          <a:prstGeom prst="roundRect">
            <a:avLst>
              <a:gd name="adj" fmla="val 16667"/>
            </a:avLst>
          </a:prstGeom>
          <a:solidFill>
            <a:schemeClr val="folHlink"/>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7 =&gt; 7</a:t>
            </a:r>
          </a:p>
        </p:txBody>
      </p:sp>
      <p:sp>
        <p:nvSpPr>
          <p:cNvPr id="147464" name="AutoShape 8"/>
          <p:cNvSpPr>
            <a:spLocks noChangeArrowheads="1"/>
          </p:cNvSpPr>
          <p:nvPr/>
        </p:nvSpPr>
        <p:spPr bwMode="auto">
          <a:xfrm>
            <a:off x="3276600" y="5638800"/>
            <a:ext cx="990600" cy="609600"/>
          </a:xfrm>
          <a:prstGeom prst="roundRect">
            <a:avLst>
              <a:gd name="adj" fmla="val 16667"/>
            </a:avLst>
          </a:prstGeom>
          <a:solidFill>
            <a:schemeClr val="folHlink"/>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2 =&gt; 2</a:t>
            </a:r>
          </a:p>
        </p:txBody>
      </p:sp>
      <p:sp>
        <p:nvSpPr>
          <p:cNvPr id="147465" name="AutoShape 9"/>
          <p:cNvSpPr>
            <a:spLocks noChangeArrowheads="1"/>
          </p:cNvSpPr>
          <p:nvPr/>
        </p:nvSpPr>
        <p:spPr bwMode="auto">
          <a:xfrm>
            <a:off x="4905375" y="5638800"/>
            <a:ext cx="1009650" cy="609600"/>
          </a:xfrm>
          <a:prstGeom prst="roundRect">
            <a:avLst>
              <a:gd name="adj" fmla="val 16667"/>
            </a:avLst>
          </a:prstGeom>
          <a:solidFill>
            <a:schemeClr val="folHlink"/>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9 =&gt; 9</a:t>
            </a:r>
          </a:p>
        </p:txBody>
      </p:sp>
      <p:sp>
        <p:nvSpPr>
          <p:cNvPr id="147466" name="AutoShape 10"/>
          <p:cNvSpPr>
            <a:spLocks noChangeArrowheads="1"/>
          </p:cNvSpPr>
          <p:nvPr/>
        </p:nvSpPr>
        <p:spPr bwMode="auto">
          <a:xfrm>
            <a:off x="6324600" y="5638800"/>
            <a:ext cx="981075" cy="609600"/>
          </a:xfrm>
          <a:prstGeom prst="roundRect">
            <a:avLst>
              <a:gd name="adj" fmla="val 16667"/>
            </a:avLst>
          </a:prstGeom>
          <a:solidFill>
            <a:schemeClr val="folHlink"/>
          </a:solidFill>
          <a:ln w="19050">
            <a:solidFill>
              <a:schemeClr val="tx1"/>
            </a:solidFill>
            <a:round/>
            <a:headEnd/>
            <a:tailEnd/>
          </a:ln>
          <a:effectLst/>
        </p:spPr>
        <p:txBody>
          <a:bodyPr wrap="none" anchor="ctr">
            <a:prstTxWarp prst="textNoShape">
              <a:avLst/>
            </a:prstTxWarp>
          </a:bodyPr>
          <a:lstStyle/>
          <a:p>
            <a:r>
              <a:rPr lang="en-US" dirty="0">
                <a:solidFill>
                  <a:srgbClr val="FBEFD2"/>
                </a:solidFill>
              </a:rPr>
              <a:t>4 =&gt; 4</a:t>
            </a:r>
          </a:p>
        </p:txBody>
      </p:sp>
      <p:cxnSp>
        <p:nvCxnSpPr>
          <p:cNvPr id="147467" name="AutoShape 11"/>
          <p:cNvCxnSpPr>
            <a:cxnSpLocks noChangeShapeType="1"/>
            <a:stCxn id="147461" idx="0"/>
            <a:endCxn id="147460" idx="2"/>
          </p:cNvCxnSpPr>
          <p:nvPr/>
        </p:nvCxnSpPr>
        <p:spPr bwMode="auto">
          <a:xfrm flipV="1">
            <a:off x="3048000" y="4429125"/>
            <a:ext cx="1524000" cy="285750"/>
          </a:xfrm>
          <a:prstGeom prst="straightConnector1">
            <a:avLst/>
          </a:prstGeom>
          <a:noFill/>
          <a:ln w="19050">
            <a:solidFill>
              <a:schemeClr val="tx1"/>
            </a:solidFill>
            <a:round/>
            <a:headEnd/>
            <a:tailEnd/>
          </a:ln>
          <a:effectLst/>
        </p:spPr>
      </p:cxnSp>
      <p:cxnSp>
        <p:nvCxnSpPr>
          <p:cNvPr id="147468" name="AutoShape 12"/>
          <p:cNvCxnSpPr>
            <a:cxnSpLocks noChangeShapeType="1"/>
            <a:stCxn id="147462" idx="0"/>
            <a:endCxn id="147460" idx="2"/>
          </p:cNvCxnSpPr>
          <p:nvPr/>
        </p:nvCxnSpPr>
        <p:spPr bwMode="auto">
          <a:xfrm flipH="1" flipV="1">
            <a:off x="4572000" y="4429125"/>
            <a:ext cx="1524000" cy="285750"/>
          </a:xfrm>
          <a:prstGeom prst="straightConnector1">
            <a:avLst/>
          </a:prstGeom>
          <a:noFill/>
          <a:ln w="19050">
            <a:solidFill>
              <a:schemeClr val="tx1"/>
            </a:solidFill>
            <a:round/>
            <a:headEnd/>
            <a:tailEnd/>
          </a:ln>
          <a:effectLst/>
        </p:spPr>
      </p:cxnSp>
      <p:cxnSp>
        <p:nvCxnSpPr>
          <p:cNvPr id="147469" name="AutoShape 13"/>
          <p:cNvCxnSpPr>
            <a:cxnSpLocks noChangeShapeType="1"/>
            <a:stCxn id="147463" idx="0"/>
            <a:endCxn id="147461" idx="2"/>
          </p:cNvCxnSpPr>
          <p:nvPr/>
        </p:nvCxnSpPr>
        <p:spPr bwMode="auto">
          <a:xfrm flipV="1">
            <a:off x="2381250" y="5343525"/>
            <a:ext cx="666750" cy="285750"/>
          </a:xfrm>
          <a:prstGeom prst="straightConnector1">
            <a:avLst/>
          </a:prstGeom>
          <a:noFill/>
          <a:ln w="19050">
            <a:solidFill>
              <a:schemeClr val="tx1"/>
            </a:solidFill>
            <a:round/>
            <a:headEnd/>
            <a:tailEnd/>
          </a:ln>
          <a:effectLst/>
        </p:spPr>
      </p:cxnSp>
      <p:cxnSp>
        <p:nvCxnSpPr>
          <p:cNvPr id="147470" name="AutoShape 14"/>
          <p:cNvCxnSpPr>
            <a:cxnSpLocks noChangeShapeType="1"/>
            <a:stCxn id="147465" idx="0"/>
            <a:endCxn id="147462" idx="2"/>
          </p:cNvCxnSpPr>
          <p:nvPr/>
        </p:nvCxnSpPr>
        <p:spPr bwMode="auto">
          <a:xfrm flipV="1">
            <a:off x="5410200" y="5343525"/>
            <a:ext cx="685800" cy="285750"/>
          </a:xfrm>
          <a:prstGeom prst="straightConnector1">
            <a:avLst/>
          </a:prstGeom>
          <a:noFill/>
          <a:ln w="19050">
            <a:solidFill>
              <a:schemeClr val="tx1"/>
            </a:solidFill>
            <a:round/>
            <a:headEnd/>
            <a:tailEnd/>
          </a:ln>
          <a:effectLst/>
        </p:spPr>
      </p:cxnSp>
      <p:cxnSp>
        <p:nvCxnSpPr>
          <p:cNvPr id="147471" name="AutoShape 15"/>
          <p:cNvCxnSpPr>
            <a:cxnSpLocks noChangeShapeType="1"/>
            <a:stCxn id="147461" idx="2"/>
            <a:endCxn id="147464" idx="0"/>
          </p:cNvCxnSpPr>
          <p:nvPr/>
        </p:nvCxnSpPr>
        <p:spPr bwMode="auto">
          <a:xfrm>
            <a:off x="3048000" y="5343525"/>
            <a:ext cx="723900" cy="285750"/>
          </a:xfrm>
          <a:prstGeom prst="straightConnector1">
            <a:avLst/>
          </a:prstGeom>
          <a:noFill/>
          <a:ln w="19050">
            <a:solidFill>
              <a:schemeClr val="tx1"/>
            </a:solidFill>
            <a:round/>
            <a:headEnd/>
            <a:tailEnd/>
          </a:ln>
          <a:effectLst/>
        </p:spPr>
      </p:cxnSp>
      <p:cxnSp>
        <p:nvCxnSpPr>
          <p:cNvPr id="147472" name="AutoShape 16"/>
          <p:cNvCxnSpPr>
            <a:cxnSpLocks noChangeShapeType="1"/>
            <a:stCxn id="147462" idx="2"/>
            <a:endCxn id="147466" idx="0"/>
          </p:cNvCxnSpPr>
          <p:nvPr/>
        </p:nvCxnSpPr>
        <p:spPr bwMode="auto">
          <a:xfrm>
            <a:off x="6096000" y="5343525"/>
            <a:ext cx="719138" cy="285750"/>
          </a:xfrm>
          <a:prstGeom prst="straightConnector1">
            <a:avLst/>
          </a:prstGeom>
          <a:noFill/>
          <a:ln w="19050">
            <a:solidFill>
              <a:schemeClr val="tx1"/>
            </a:solidFill>
            <a:round/>
            <a:headEnd/>
            <a:tailEn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Execution Example</a:t>
            </a:r>
          </a:p>
        </p:txBody>
      </p:sp>
      <p:sp>
        <p:nvSpPr>
          <p:cNvPr id="149507" name="Rectangle 3" descr="Rectangle: Click to edit Master text styles&#10;Second level&#10;Third level&#10;Fourth level&#10;Fifth level"/>
          <p:cNvSpPr>
            <a:spLocks noGrp="1" noChangeArrowheads="1"/>
          </p:cNvSpPr>
          <p:nvPr>
            <p:ph type="body" idx="1"/>
          </p:nvPr>
        </p:nvSpPr>
        <p:spPr>
          <a:xfrm>
            <a:off x="762000" y="1676400"/>
            <a:ext cx="7772400" cy="685800"/>
          </a:xfrm>
        </p:spPr>
        <p:txBody>
          <a:bodyPr/>
          <a:lstStyle/>
          <a:p>
            <a:r>
              <a:rPr lang="en-US"/>
              <a:t>Partition</a:t>
            </a:r>
          </a:p>
        </p:txBody>
      </p:sp>
      <p:pic>
        <p:nvPicPr>
          <p:cNvPr id="38" name="Picture 37"/>
          <p:cNvPicPr>
            <a:picLocks noChangeAspect="1"/>
          </p:cNvPicPr>
          <p:nvPr/>
        </p:nvPicPr>
        <p:blipFill>
          <a:blip r:embed="rId2">
            <a:clrChange>
              <a:clrFrom>
                <a:srgbClr val="FFFFFF"/>
              </a:clrFrom>
              <a:clrTo>
                <a:srgbClr val="FFFFFF">
                  <a:alpha val="0"/>
                </a:srgbClr>
              </a:clrTo>
            </a:clrChange>
          </a:blip>
          <a:stretch>
            <a:fillRect/>
          </a:stretch>
        </p:blipFill>
        <p:spPr>
          <a:xfrm>
            <a:off x="406400" y="2362200"/>
            <a:ext cx="8331200" cy="3619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a:t>Execution Example (cont.)</a:t>
            </a:r>
          </a:p>
        </p:txBody>
      </p:sp>
      <p:sp>
        <p:nvSpPr>
          <p:cNvPr id="150531" name="Rectangle 3" descr="Rectangle: Click to edit Master text styles&#10;Second level&#10;Third level&#10;Fourth level&#10;Fifth level"/>
          <p:cNvSpPr>
            <a:spLocks noGrp="1" noChangeArrowheads="1"/>
          </p:cNvSpPr>
          <p:nvPr>
            <p:ph type="body" idx="1"/>
          </p:nvPr>
        </p:nvSpPr>
        <p:spPr>
          <a:xfrm>
            <a:off x="838200" y="1676400"/>
            <a:ext cx="7772400" cy="762000"/>
          </a:xfrm>
        </p:spPr>
        <p:txBody>
          <a:bodyPr/>
          <a:lstStyle/>
          <a:p>
            <a:r>
              <a:rPr lang="en-US" dirty="0"/>
              <a:t>Recursive call, partition</a:t>
            </a:r>
          </a:p>
        </p:txBody>
      </p:sp>
      <p:pic>
        <p:nvPicPr>
          <p:cNvPr id="38" name="Picture 37"/>
          <p:cNvPicPr>
            <a:picLocks noChangeAspect="1"/>
          </p:cNvPicPr>
          <p:nvPr/>
        </p:nvPicPr>
        <p:blipFill>
          <a:blip r:embed="rId2">
            <a:clrChange>
              <a:clrFrom>
                <a:srgbClr val="FFFFFF"/>
              </a:clrFrom>
              <a:clrTo>
                <a:srgbClr val="FFFFFF">
                  <a:alpha val="0"/>
                </a:srgbClr>
              </a:clrTo>
            </a:clrChange>
          </a:blip>
          <a:stretch>
            <a:fillRect/>
          </a:stretch>
        </p:blipFill>
        <p:spPr>
          <a:xfrm>
            <a:off x="412750" y="2240625"/>
            <a:ext cx="8318500" cy="3581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Execution Example (cont.)</a:t>
            </a:r>
          </a:p>
        </p:txBody>
      </p:sp>
      <p:sp>
        <p:nvSpPr>
          <p:cNvPr id="151555"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Recursive call, partition</a:t>
            </a:r>
          </a:p>
        </p:txBody>
      </p:sp>
      <p:pic>
        <p:nvPicPr>
          <p:cNvPr id="38" name="Picture 37"/>
          <p:cNvPicPr>
            <a:picLocks noChangeAspect="1"/>
          </p:cNvPicPr>
          <p:nvPr/>
        </p:nvPicPr>
        <p:blipFill>
          <a:blip r:embed="rId2">
            <a:clrChange>
              <a:clrFrom>
                <a:srgbClr val="FFFFFF"/>
              </a:clrFrom>
              <a:clrTo>
                <a:srgbClr val="FFFFFF">
                  <a:alpha val="0"/>
                </a:srgbClr>
              </a:clrTo>
            </a:clrChange>
          </a:blip>
          <a:stretch>
            <a:fillRect/>
          </a:stretch>
        </p:blipFill>
        <p:spPr>
          <a:xfrm>
            <a:off x="425450" y="2362200"/>
            <a:ext cx="8293100" cy="3619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Execution Example (cont.)</a:t>
            </a:r>
          </a:p>
        </p:txBody>
      </p:sp>
      <p:sp>
        <p:nvSpPr>
          <p:cNvPr id="152579"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Recursive call, base case</a:t>
            </a:r>
          </a:p>
        </p:txBody>
      </p:sp>
      <p:pic>
        <p:nvPicPr>
          <p:cNvPr id="37" name="Picture 36"/>
          <p:cNvPicPr>
            <a:picLocks noChangeAspect="1"/>
          </p:cNvPicPr>
          <p:nvPr/>
        </p:nvPicPr>
        <p:blipFill>
          <a:blip r:embed="rId2">
            <a:clrChange>
              <a:clrFrom>
                <a:srgbClr val="FFFFFF"/>
              </a:clrFrom>
              <a:clrTo>
                <a:srgbClr val="FFFFFF">
                  <a:alpha val="0"/>
                </a:srgbClr>
              </a:clrTo>
            </a:clrChange>
          </a:blip>
          <a:stretch>
            <a:fillRect/>
          </a:stretch>
        </p:blipFill>
        <p:spPr>
          <a:xfrm>
            <a:off x="406400" y="2362200"/>
            <a:ext cx="8331200" cy="3657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Execution Example (cont.)</a:t>
            </a:r>
          </a:p>
        </p:txBody>
      </p:sp>
      <p:sp>
        <p:nvSpPr>
          <p:cNvPr id="153603" name="Rectangle 3" descr="Rectangle: Click to edit Master text styles&#10;Second level&#10;Third level&#10;Fourth level&#10;Fifth level"/>
          <p:cNvSpPr>
            <a:spLocks noGrp="1" noChangeArrowheads="1"/>
          </p:cNvSpPr>
          <p:nvPr>
            <p:ph type="body" idx="1"/>
          </p:nvPr>
        </p:nvSpPr>
        <p:spPr>
          <a:xfrm>
            <a:off x="838200" y="1752600"/>
            <a:ext cx="7772400" cy="685800"/>
          </a:xfrm>
        </p:spPr>
        <p:txBody>
          <a:bodyPr/>
          <a:lstStyle/>
          <a:p>
            <a:r>
              <a:rPr lang="en-US"/>
              <a:t>Recursive call, base case</a:t>
            </a:r>
          </a:p>
        </p:txBody>
      </p:sp>
      <p:pic>
        <p:nvPicPr>
          <p:cNvPr id="37" name="Picture 36"/>
          <p:cNvPicPr>
            <a:picLocks noChangeAspect="1"/>
          </p:cNvPicPr>
          <p:nvPr/>
        </p:nvPicPr>
        <p:blipFill>
          <a:blip r:embed="rId2">
            <a:clrChange>
              <a:clrFrom>
                <a:srgbClr val="FFFFFF"/>
              </a:clrFrom>
              <a:clrTo>
                <a:srgbClr val="FFFFFF">
                  <a:alpha val="0"/>
                </a:srgbClr>
              </a:clrTo>
            </a:clrChange>
          </a:blip>
          <a:stretch>
            <a:fillRect/>
          </a:stretch>
        </p:blipFill>
        <p:spPr>
          <a:xfrm>
            <a:off x="374650" y="2438400"/>
            <a:ext cx="8394700" cy="3657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Execution Example (cont.)</a:t>
            </a:r>
          </a:p>
        </p:txBody>
      </p:sp>
      <p:sp>
        <p:nvSpPr>
          <p:cNvPr id="154627" name="Rectangle 3" descr="Rectangle: Click to edit Master text styles&#10;Second level&#10;Third level&#10;Fourth level&#10;Fifth level"/>
          <p:cNvSpPr>
            <a:spLocks noGrp="1" noChangeArrowheads="1"/>
          </p:cNvSpPr>
          <p:nvPr>
            <p:ph type="body" idx="1"/>
          </p:nvPr>
        </p:nvSpPr>
        <p:spPr>
          <a:xfrm>
            <a:off x="838200" y="1676400"/>
            <a:ext cx="7772400" cy="762000"/>
          </a:xfrm>
        </p:spPr>
        <p:txBody>
          <a:bodyPr/>
          <a:lstStyle/>
          <a:p>
            <a:r>
              <a:rPr lang="en-US"/>
              <a:t>Merge</a:t>
            </a:r>
          </a:p>
        </p:txBody>
      </p:sp>
      <p:pic>
        <p:nvPicPr>
          <p:cNvPr id="37" name="Picture 36"/>
          <p:cNvPicPr>
            <a:picLocks noChangeAspect="1"/>
          </p:cNvPicPr>
          <p:nvPr/>
        </p:nvPicPr>
        <p:blipFill>
          <a:blip r:embed="rId2">
            <a:clrChange>
              <a:clrFrom>
                <a:srgbClr val="FFFFFF"/>
              </a:clrFrom>
              <a:clrTo>
                <a:srgbClr val="FFFFFF">
                  <a:alpha val="0"/>
                </a:srgbClr>
              </a:clrTo>
            </a:clrChange>
          </a:blip>
          <a:stretch>
            <a:fillRect/>
          </a:stretch>
        </p:blipFill>
        <p:spPr>
          <a:xfrm>
            <a:off x="393700" y="2438400"/>
            <a:ext cx="8356600" cy="3606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Execution Example (cont.)</a:t>
            </a:r>
          </a:p>
        </p:txBody>
      </p:sp>
      <p:sp>
        <p:nvSpPr>
          <p:cNvPr id="158723"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Recursive call, …, base case, merge</a:t>
            </a:r>
          </a:p>
        </p:txBody>
      </p:sp>
      <p:pic>
        <p:nvPicPr>
          <p:cNvPr id="38" name="Picture 37"/>
          <p:cNvPicPr>
            <a:picLocks noChangeAspect="1"/>
          </p:cNvPicPr>
          <p:nvPr/>
        </p:nvPicPr>
        <p:blipFill>
          <a:blip r:embed="rId2">
            <a:clrChange>
              <a:clrFrom>
                <a:srgbClr val="FFFFFF"/>
              </a:clrFrom>
              <a:clrTo>
                <a:srgbClr val="FFFFFF">
                  <a:alpha val="0"/>
                </a:srgbClr>
              </a:clrTo>
            </a:clrChange>
          </a:blip>
          <a:stretch>
            <a:fillRect/>
          </a:stretch>
        </p:blipFill>
        <p:spPr>
          <a:xfrm>
            <a:off x="457200" y="2160516"/>
            <a:ext cx="8369300"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b="1" dirty="0" smtClean="0">
                <a:solidFill>
                  <a:srgbClr val="800000"/>
                </a:solidFill>
              </a:rPr>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Execution Example (cont.)</a:t>
            </a:r>
          </a:p>
        </p:txBody>
      </p:sp>
      <p:sp>
        <p:nvSpPr>
          <p:cNvPr id="155651"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Merge</a:t>
            </a:r>
          </a:p>
        </p:txBody>
      </p:sp>
      <p:pic>
        <p:nvPicPr>
          <p:cNvPr id="38" name="Picture 37"/>
          <p:cNvPicPr>
            <a:picLocks noChangeAspect="1"/>
          </p:cNvPicPr>
          <p:nvPr/>
        </p:nvPicPr>
        <p:blipFill>
          <a:blip r:embed="rId2">
            <a:clrChange>
              <a:clrFrom>
                <a:srgbClr val="FFFFFF"/>
              </a:clrFrom>
              <a:clrTo>
                <a:srgbClr val="FFFFFF">
                  <a:alpha val="0"/>
                </a:srgbClr>
              </a:clrTo>
            </a:clrChange>
          </a:blip>
          <a:stretch>
            <a:fillRect/>
          </a:stretch>
        </p:blipFill>
        <p:spPr>
          <a:xfrm>
            <a:off x="374650" y="2362200"/>
            <a:ext cx="8394700" cy="3683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Execution Example (cont.)</a:t>
            </a:r>
          </a:p>
        </p:txBody>
      </p:sp>
      <p:sp>
        <p:nvSpPr>
          <p:cNvPr id="157699" name="Rectangle 3" descr="Rectangle: Click to edit Master text styles&#10;Second level&#10;Third level&#10;Fourth level&#10;Fifth level"/>
          <p:cNvSpPr>
            <a:spLocks noGrp="1" noChangeArrowheads="1"/>
          </p:cNvSpPr>
          <p:nvPr>
            <p:ph type="body" idx="1"/>
          </p:nvPr>
        </p:nvSpPr>
        <p:spPr>
          <a:xfrm>
            <a:off x="838200" y="1752600"/>
            <a:ext cx="7772400" cy="685800"/>
          </a:xfrm>
        </p:spPr>
        <p:txBody>
          <a:bodyPr/>
          <a:lstStyle/>
          <a:p>
            <a:r>
              <a:rPr lang="en-US"/>
              <a:t>Recursive call, …, merge, merge</a:t>
            </a:r>
          </a:p>
        </p:txBody>
      </p:sp>
      <p:pic>
        <p:nvPicPr>
          <p:cNvPr id="37" name="Picture 36"/>
          <p:cNvPicPr>
            <a:picLocks noChangeAspect="1"/>
          </p:cNvPicPr>
          <p:nvPr/>
        </p:nvPicPr>
        <p:blipFill>
          <a:blip r:embed="rId2">
            <a:clrChange>
              <a:clrFrom>
                <a:srgbClr val="FFFFFF"/>
              </a:clrFrom>
              <a:clrTo>
                <a:srgbClr val="FFFFFF">
                  <a:alpha val="0"/>
                </a:srgbClr>
              </a:clrTo>
            </a:clrChange>
          </a:blip>
          <a:stretch>
            <a:fillRect/>
          </a:stretch>
        </p:blipFill>
        <p:spPr>
          <a:xfrm>
            <a:off x="361950" y="2438400"/>
            <a:ext cx="8420100" cy="3632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Execution Example (cont.)</a:t>
            </a:r>
          </a:p>
        </p:txBody>
      </p:sp>
      <p:sp>
        <p:nvSpPr>
          <p:cNvPr id="159747"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Merge</a:t>
            </a:r>
          </a:p>
        </p:txBody>
      </p:sp>
      <p:pic>
        <p:nvPicPr>
          <p:cNvPr id="37" name="Picture 36"/>
          <p:cNvPicPr>
            <a:picLocks noChangeAspect="1"/>
          </p:cNvPicPr>
          <p:nvPr/>
        </p:nvPicPr>
        <p:blipFill>
          <a:blip r:embed="rId2">
            <a:clrChange>
              <a:clrFrom>
                <a:srgbClr val="FFFFFF"/>
              </a:clrFrom>
              <a:clrTo>
                <a:srgbClr val="FFFFFF">
                  <a:alpha val="0"/>
                </a:srgbClr>
              </a:clrTo>
            </a:clrChange>
          </a:blip>
          <a:stretch>
            <a:fillRect/>
          </a:stretch>
        </p:blipFill>
        <p:spPr>
          <a:xfrm>
            <a:off x="393700" y="2362200"/>
            <a:ext cx="8356600" cy="36449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Analysis of Merge-Sort</a:t>
            </a:r>
          </a:p>
        </p:txBody>
      </p:sp>
      <p:sp>
        <p:nvSpPr>
          <p:cNvPr id="161795" name="Rectangle 3" descr="Rectangle: Click to edit Master text styles&#10;Second level&#10;Third level&#10;Fourth level&#10;Fifth level"/>
          <p:cNvSpPr>
            <a:spLocks noGrp="1" noChangeArrowheads="1"/>
          </p:cNvSpPr>
          <p:nvPr>
            <p:ph type="body" idx="1"/>
          </p:nvPr>
        </p:nvSpPr>
        <p:spPr>
          <a:xfrm>
            <a:off x="762000" y="1026583"/>
            <a:ext cx="7924800" cy="2209800"/>
          </a:xfrm>
        </p:spPr>
        <p:txBody>
          <a:bodyPr/>
          <a:lstStyle/>
          <a:p>
            <a:r>
              <a:rPr lang="en-US" sz="2000" dirty="0"/>
              <a:t>The height </a:t>
            </a:r>
            <a:r>
              <a:rPr lang="en-US" sz="2000" b="1" i="1" dirty="0" err="1">
                <a:latin typeface="Times New Roman" charset="0"/>
              </a:rPr>
              <a:t>h</a:t>
            </a:r>
            <a:r>
              <a:rPr lang="en-US" sz="2000" dirty="0"/>
              <a:t> of the merge-sort tree is </a:t>
            </a:r>
            <a:r>
              <a:rPr lang="en-US" sz="2000" b="1" i="1" dirty="0" err="1">
                <a:latin typeface="Times New Roman" charset="0"/>
              </a:rPr>
              <a:t>O</a:t>
            </a:r>
            <a:r>
              <a:rPr lang="en-US" sz="2000" dirty="0" err="1">
                <a:latin typeface="Times New Roman" charset="0"/>
              </a:rPr>
              <a:t>(log</a:t>
            </a:r>
            <a:r>
              <a:rPr lang="en-US" sz="2000" dirty="0">
                <a:latin typeface="Times New Roman" charset="0"/>
              </a:rPr>
              <a:t> </a:t>
            </a:r>
            <a:r>
              <a:rPr lang="en-US" sz="2000" b="1" i="1" dirty="0" err="1">
                <a:latin typeface="Times New Roman" charset="0"/>
              </a:rPr>
              <a:t>n</a:t>
            </a:r>
            <a:r>
              <a:rPr lang="en-US" sz="2000" dirty="0">
                <a:latin typeface="Times New Roman" charset="0"/>
              </a:rPr>
              <a:t>)</a:t>
            </a:r>
            <a:r>
              <a:rPr lang="en-US" sz="2000" dirty="0"/>
              <a:t> </a:t>
            </a:r>
          </a:p>
          <a:p>
            <a:pPr lvl="1"/>
            <a:r>
              <a:rPr lang="en-US" sz="1800" dirty="0"/>
              <a:t>at each recursive call we divide </a:t>
            </a:r>
            <a:r>
              <a:rPr lang="en-US" sz="1800" dirty="0" smtClean="0"/>
              <a:t>the sequence in half. </a:t>
            </a:r>
            <a:endParaRPr lang="en-US" sz="1800" dirty="0">
              <a:latin typeface="Times New Roman" charset="0"/>
            </a:endParaRPr>
          </a:p>
          <a:p>
            <a:r>
              <a:rPr lang="en-US" sz="2000" dirty="0"/>
              <a:t>The overall amount or work done at the nodes of depth </a:t>
            </a:r>
            <a:r>
              <a:rPr lang="en-US" sz="2000" b="1" i="1" dirty="0" err="1">
                <a:latin typeface="Times New Roman" charset="0"/>
              </a:rPr>
              <a:t>i</a:t>
            </a:r>
            <a:r>
              <a:rPr lang="en-US" sz="2000" b="1" i="1" dirty="0">
                <a:latin typeface="Times New Roman" charset="0"/>
              </a:rPr>
              <a:t> </a:t>
            </a:r>
            <a:r>
              <a:rPr lang="en-US" sz="2000" dirty="0"/>
              <a:t>is </a:t>
            </a:r>
            <a:r>
              <a:rPr lang="en-US" sz="2000" b="1" i="1" dirty="0" err="1">
                <a:latin typeface="Times New Roman" charset="0"/>
              </a:rPr>
              <a:t>O</a:t>
            </a:r>
            <a:r>
              <a:rPr lang="en-US" sz="2000" dirty="0" err="1">
                <a:latin typeface="Times New Roman" charset="0"/>
              </a:rPr>
              <a:t>(</a:t>
            </a:r>
            <a:r>
              <a:rPr lang="en-US" sz="2000" b="1" i="1" dirty="0" err="1">
                <a:latin typeface="Times New Roman" charset="0"/>
              </a:rPr>
              <a:t>n</a:t>
            </a:r>
            <a:r>
              <a:rPr lang="en-US" sz="2000" dirty="0">
                <a:latin typeface="Times New Roman" charset="0"/>
              </a:rPr>
              <a:t>)</a:t>
            </a:r>
            <a:r>
              <a:rPr lang="en-US" sz="2000" dirty="0"/>
              <a:t> </a:t>
            </a:r>
          </a:p>
          <a:p>
            <a:pPr lvl="1"/>
            <a:r>
              <a:rPr lang="en-US" sz="1800" dirty="0"/>
              <a:t>we partition and merge </a:t>
            </a:r>
            <a:r>
              <a:rPr lang="en-US" sz="1800" dirty="0">
                <a:latin typeface="Times New Roman" charset="0"/>
              </a:rPr>
              <a:t>2</a:t>
            </a:r>
            <a:r>
              <a:rPr lang="en-US" sz="1800" b="1" i="1" baseline="30000" dirty="0">
                <a:latin typeface="Times New Roman" charset="0"/>
              </a:rPr>
              <a:t>i</a:t>
            </a:r>
            <a:r>
              <a:rPr lang="en-US" sz="1800" dirty="0"/>
              <a:t> sequences of size </a:t>
            </a:r>
            <a:r>
              <a:rPr lang="en-US" sz="1800" b="1" i="1" dirty="0">
                <a:latin typeface="Times New Roman" charset="0"/>
              </a:rPr>
              <a:t>n</a:t>
            </a:r>
            <a:r>
              <a:rPr lang="en-US" sz="1800" b="1" dirty="0">
                <a:latin typeface="Symbol" charset="2"/>
              </a:rPr>
              <a:t>/</a:t>
            </a:r>
            <a:r>
              <a:rPr lang="en-US" sz="1800" dirty="0">
                <a:latin typeface="Times New Roman" charset="0"/>
              </a:rPr>
              <a:t>2</a:t>
            </a:r>
            <a:r>
              <a:rPr lang="en-US" sz="1800" b="1" i="1" baseline="30000" dirty="0">
                <a:latin typeface="Times New Roman" charset="0"/>
              </a:rPr>
              <a:t>i</a:t>
            </a:r>
            <a:r>
              <a:rPr lang="en-US" sz="1800" dirty="0"/>
              <a:t> </a:t>
            </a:r>
          </a:p>
          <a:p>
            <a:r>
              <a:rPr lang="en-US" sz="2000" dirty="0" smtClean="0"/>
              <a:t>Thus</a:t>
            </a:r>
            <a:r>
              <a:rPr lang="en-US" sz="2000" dirty="0"/>
              <a:t>, the total running time of merge-sort is </a:t>
            </a:r>
            <a:r>
              <a:rPr lang="en-US" sz="2000" b="1" i="1" dirty="0">
                <a:latin typeface="Times New Roman" charset="0"/>
              </a:rPr>
              <a:t>O</a:t>
            </a:r>
            <a:r>
              <a:rPr lang="en-US" sz="2000" dirty="0">
                <a:latin typeface="Times New Roman" charset="0"/>
              </a:rPr>
              <a:t>(</a:t>
            </a:r>
            <a:r>
              <a:rPr lang="en-US" sz="2000" b="1" i="1" dirty="0">
                <a:latin typeface="Times New Roman" charset="0"/>
              </a:rPr>
              <a:t>n</a:t>
            </a:r>
            <a:r>
              <a:rPr lang="en-US" sz="2000" dirty="0">
                <a:latin typeface="Times New Roman" charset="0"/>
              </a:rPr>
              <a:t> log </a:t>
            </a:r>
            <a:r>
              <a:rPr lang="en-US" sz="2000" b="1" i="1" dirty="0">
                <a:latin typeface="Times New Roman" charset="0"/>
              </a:rPr>
              <a:t>n</a:t>
            </a:r>
            <a:r>
              <a:rPr lang="en-US" sz="2000" dirty="0" smtClean="0">
                <a:latin typeface="Times New Roman" charset="0"/>
              </a:rPr>
              <a:t>)!</a:t>
            </a:r>
            <a:endParaRPr lang="en-US" sz="2000" dirty="0">
              <a:latin typeface="Times New Roman" charset="0"/>
            </a:endParaRPr>
          </a:p>
        </p:txBody>
      </p:sp>
      <p:grpSp>
        <p:nvGrpSpPr>
          <p:cNvPr id="2" name="Group 36"/>
          <p:cNvGrpSpPr>
            <a:grpSpLocks/>
          </p:cNvGrpSpPr>
          <p:nvPr/>
        </p:nvGrpSpPr>
        <p:grpSpPr bwMode="auto">
          <a:xfrm>
            <a:off x="3429000" y="4391025"/>
            <a:ext cx="4191000" cy="1785938"/>
            <a:chOff x="384" y="1632"/>
            <a:chExt cx="5184" cy="2208"/>
          </a:xfrm>
        </p:grpSpPr>
        <p:cxnSp>
          <p:nvCxnSpPr>
            <p:cNvPr id="161796" name="AutoShape 4"/>
            <p:cNvCxnSpPr>
              <a:cxnSpLocks noChangeShapeType="1"/>
              <a:stCxn id="161805" idx="0"/>
              <a:endCxn id="161802" idx="2"/>
            </p:cNvCxnSpPr>
            <p:nvPr/>
          </p:nvCxnSpPr>
          <p:spPr bwMode="auto">
            <a:xfrm flipV="1">
              <a:off x="905" y="2548"/>
              <a:ext cx="673" cy="377"/>
            </a:xfrm>
            <a:prstGeom prst="straightConnector1">
              <a:avLst/>
            </a:prstGeom>
            <a:noFill/>
            <a:ln w="12700">
              <a:solidFill>
                <a:schemeClr val="tx1"/>
              </a:solidFill>
              <a:round/>
              <a:headEnd/>
              <a:tailEnd/>
            </a:ln>
            <a:effectLst/>
          </p:spPr>
        </p:cxnSp>
        <p:cxnSp>
          <p:nvCxnSpPr>
            <p:cNvPr id="161797" name="AutoShape 5"/>
            <p:cNvCxnSpPr>
              <a:cxnSpLocks noChangeShapeType="1"/>
              <a:stCxn id="161806" idx="0"/>
              <a:endCxn id="161802" idx="2"/>
            </p:cNvCxnSpPr>
            <p:nvPr/>
          </p:nvCxnSpPr>
          <p:spPr bwMode="auto">
            <a:xfrm flipH="1" flipV="1">
              <a:off x="1578" y="2548"/>
              <a:ext cx="672" cy="377"/>
            </a:xfrm>
            <a:prstGeom prst="straightConnector1">
              <a:avLst/>
            </a:prstGeom>
            <a:noFill/>
            <a:ln w="12700">
              <a:solidFill>
                <a:schemeClr val="tx1"/>
              </a:solidFill>
              <a:round/>
              <a:headEnd/>
              <a:tailEnd/>
            </a:ln>
            <a:effectLst/>
          </p:spPr>
        </p:cxnSp>
        <p:cxnSp>
          <p:nvCxnSpPr>
            <p:cNvPr id="161798" name="AutoShape 6"/>
            <p:cNvCxnSpPr>
              <a:cxnSpLocks noChangeShapeType="1"/>
              <a:stCxn id="161810" idx="0"/>
              <a:endCxn id="161805" idx="2"/>
            </p:cNvCxnSpPr>
            <p:nvPr/>
          </p:nvCxnSpPr>
          <p:spPr bwMode="auto">
            <a:xfrm flipV="1">
              <a:off x="611" y="3194"/>
              <a:ext cx="294" cy="377"/>
            </a:xfrm>
            <a:prstGeom prst="straightConnector1">
              <a:avLst/>
            </a:prstGeom>
            <a:noFill/>
            <a:ln w="12700">
              <a:solidFill>
                <a:schemeClr val="tx1"/>
              </a:solidFill>
              <a:round/>
              <a:headEnd/>
              <a:tailEnd/>
            </a:ln>
            <a:effectLst/>
          </p:spPr>
        </p:cxnSp>
        <p:cxnSp>
          <p:nvCxnSpPr>
            <p:cNvPr id="161799" name="AutoShape 7"/>
            <p:cNvCxnSpPr>
              <a:cxnSpLocks noChangeShapeType="1"/>
              <a:stCxn id="161812" idx="0"/>
              <a:endCxn id="161806" idx="2"/>
            </p:cNvCxnSpPr>
            <p:nvPr/>
          </p:nvCxnSpPr>
          <p:spPr bwMode="auto">
            <a:xfrm flipV="1">
              <a:off x="1948" y="3194"/>
              <a:ext cx="302" cy="377"/>
            </a:xfrm>
            <a:prstGeom prst="straightConnector1">
              <a:avLst/>
            </a:prstGeom>
            <a:noFill/>
            <a:ln w="12700">
              <a:solidFill>
                <a:schemeClr val="tx1"/>
              </a:solidFill>
              <a:round/>
              <a:headEnd/>
              <a:tailEnd/>
            </a:ln>
            <a:effectLst/>
          </p:spPr>
        </p:cxnSp>
        <p:cxnSp>
          <p:nvCxnSpPr>
            <p:cNvPr id="161800" name="AutoShape 8"/>
            <p:cNvCxnSpPr>
              <a:cxnSpLocks noChangeShapeType="1"/>
              <a:stCxn id="161805" idx="2"/>
              <a:endCxn id="161811" idx="0"/>
            </p:cNvCxnSpPr>
            <p:nvPr/>
          </p:nvCxnSpPr>
          <p:spPr bwMode="auto">
            <a:xfrm>
              <a:off x="905" y="3194"/>
              <a:ext cx="320" cy="377"/>
            </a:xfrm>
            <a:prstGeom prst="straightConnector1">
              <a:avLst/>
            </a:prstGeom>
            <a:noFill/>
            <a:ln w="12700">
              <a:solidFill>
                <a:schemeClr val="tx1"/>
              </a:solidFill>
              <a:round/>
              <a:headEnd/>
              <a:tailEnd/>
            </a:ln>
            <a:effectLst/>
          </p:spPr>
        </p:cxnSp>
        <p:cxnSp>
          <p:nvCxnSpPr>
            <p:cNvPr id="161801" name="AutoShape 9"/>
            <p:cNvCxnSpPr>
              <a:cxnSpLocks noChangeShapeType="1"/>
              <a:stCxn id="161806" idx="2"/>
              <a:endCxn id="161813" idx="0"/>
            </p:cNvCxnSpPr>
            <p:nvPr/>
          </p:nvCxnSpPr>
          <p:spPr bwMode="auto">
            <a:xfrm>
              <a:off x="2250" y="3194"/>
              <a:ext cx="318" cy="377"/>
            </a:xfrm>
            <a:prstGeom prst="straightConnector1">
              <a:avLst/>
            </a:prstGeom>
            <a:noFill/>
            <a:ln w="12700">
              <a:solidFill>
                <a:schemeClr val="tx1"/>
              </a:solidFill>
              <a:round/>
              <a:headEnd/>
              <a:tailEnd/>
            </a:ln>
            <a:effectLst/>
          </p:spPr>
        </p:cxnSp>
        <p:sp>
          <p:nvSpPr>
            <p:cNvPr id="161802" name="AutoShape 10"/>
            <p:cNvSpPr>
              <a:spLocks noChangeArrowheads="1"/>
            </p:cNvSpPr>
            <p:nvPr/>
          </p:nvSpPr>
          <p:spPr bwMode="auto">
            <a:xfrm>
              <a:off x="771" y="2279"/>
              <a:ext cx="1614"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03" name="AutoShape 11"/>
            <p:cNvSpPr>
              <a:spLocks noChangeArrowheads="1"/>
            </p:cNvSpPr>
            <p:nvPr/>
          </p:nvSpPr>
          <p:spPr bwMode="auto">
            <a:xfrm>
              <a:off x="3555" y="2279"/>
              <a:ext cx="1614"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grpSp>
          <p:nvGrpSpPr>
            <p:cNvPr id="3" name="Group 12"/>
            <p:cNvGrpSpPr>
              <a:grpSpLocks/>
            </p:cNvGrpSpPr>
            <p:nvPr/>
          </p:nvGrpSpPr>
          <p:grpSpPr bwMode="auto">
            <a:xfrm>
              <a:off x="468" y="2925"/>
              <a:ext cx="5037" cy="269"/>
              <a:chOff x="468" y="3168"/>
              <a:chExt cx="5037" cy="269"/>
            </a:xfrm>
          </p:grpSpPr>
          <p:sp>
            <p:nvSpPr>
              <p:cNvPr id="161805" name="AutoShape 13"/>
              <p:cNvSpPr>
                <a:spLocks noChangeArrowheads="1"/>
              </p:cNvSpPr>
              <p:nvPr/>
            </p:nvSpPr>
            <p:spPr bwMode="auto">
              <a:xfrm>
                <a:off x="468" y="3168"/>
                <a:ext cx="874"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06" name="AutoShape 14"/>
              <p:cNvSpPr>
                <a:spLocks noChangeArrowheads="1"/>
              </p:cNvSpPr>
              <p:nvPr/>
            </p:nvSpPr>
            <p:spPr bwMode="auto">
              <a:xfrm>
                <a:off x="1779" y="3168"/>
                <a:ext cx="942"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07" name="AutoShape 15"/>
              <p:cNvSpPr>
                <a:spLocks noChangeArrowheads="1"/>
              </p:cNvSpPr>
              <p:nvPr/>
            </p:nvSpPr>
            <p:spPr bwMode="auto">
              <a:xfrm>
                <a:off x="3252" y="3168"/>
                <a:ext cx="874"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08" name="AutoShape 16"/>
              <p:cNvSpPr>
                <a:spLocks noChangeArrowheads="1"/>
              </p:cNvSpPr>
              <p:nvPr/>
            </p:nvSpPr>
            <p:spPr bwMode="auto">
              <a:xfrm>
                <a:off x="4563" y="3168"/>
                <a:ext cx="942" cy="269"/>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grpSp>
        <p:grpSp>
          <p:nvGrpSpPr>
            <p:cNvPr id="4" name="Group 17"/>
            <p:cNvGrpSpPr>
              <a:grpSpLocks/>
            </p:cNvGrpSpPr>
            <p:nvPr/>
          </p:nvGrpSpPr>
          <p:grpSpPr bwMode="auto">
            <a:xfrm>
              <a:off x="384" y="3571"/>
              <a:ext cx="5184" cy="269"/>
              <a:chOff x="384" y="3571"/>
              <a:chExt cx="5184" cy="269"/>
            </a:xfrm>
          </p:grpSpPr>
          <p:sp>
            <p:nvSpPr>
              <p:cNvPr id="161810" name="AutoShape 18"/>
              <p:cNvSpPr>
                <a:spLocks noChangeArrowheads="1"/>
              </p:cNvSpPr>
              <p:nvPr/>
            </p:nvSpPr>
            <p:spPr bwMode="auto">
              <a:xfrm>
                <a:off x="384" y="3571"/>
                <a:ext cx="454"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1" name="AutoShape 19"/>
              <p:cNvSpPr>
                <a:spLocks noChangeArrowheads="1"/>
              </p:cNvSpPr>
              <p:nvPr/>
            </p:nvSpPr>
            <p:spPr bwMode="auto">
              <a:xfrm>
                <a:off x="1006" y="3571"/>
                <a:ext cx="437"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2" name="AutoShape 20"/>
              <p:cNvSpPr>
                <a:spLocks noChangeArrowheads="1"/>
              </p:cNvSpPr>
              <p:nvPr/>
            </p:nvSpPr>
            <p:spPr bwMode="auto">
              <a:xfrm>
                <a:off x="1725" y="3571"/>
                <a:ext cx="445"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3" name="AutoShape 21"/>
              <p:cNvSpPr>
                <a:spLocks noChangeArrowheads="1"/>
              </p:cNvSpPr>
              <p:nvPr/>
            </p:nvSpPr>
            <p:spPr bwMode="auto">
              <a:xfrm>
                <a:off x="2351" y="3571"/>
                <a:ext cx="433"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4" name="AutoShape 22"/>
              <p:cNvSpPr>
                <a:spLocks noChangeArrowheads="1"/>
              </p:cNvSpPr>
              <p:nvPr/>
            </p:nvSpPr>
            <p:spPr bwMode="auto">
              <a:xfrm>
                <a:off x="3168" y="3571"/>
                <a:ext cx="454"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5" name="AutoShape 23"/>
              <p:cNvSpPr>
                <a:spLocks noChangeArrowheads="1"/>
              </p:cNvSpPr>
              <p:nvPr/>
            </p:nvSpPr>
            <p:spPr bwMode="auto">
              <a:xfrm>
                <a:off x="3790" y="3571"/>
                <a:ext cx="437"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6" name="AutoShape 24"/>
              <p:cNvSpPr>
                <a:spLocks noChangeArrowheads="1"/>
              </p:cNvSpPr>
              <p:nvPr/>
            </p:nvSpPr>
            <p:spPr bwMode="auto">
              <a:xfrm>
                <a:off x="4509" y="3571"/>
                <a:ext cx="445"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sp>
            <p:nvSpPr>
              <p:cNvPr id="161817" name="AutoShape 25"/>
              <p:cNvSpPr>
                <a:spLocks noChangeArrowheads="1"/>
              </p:cNvSpPr>
              <p:nvPr/>
            </p:nvSpPr>
            <p:spPr bwMode="auto">
              <a:xfrm>
                <a:off x="5135" y="3571"/>
                <a:ext cx="433" cy="269"/>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grpSp>
        <p:cxnSp>
          <p:nvCxnSpPr>
            <p:cNvPr id="161818" name="AutoShape 26"/>
            <p:cNvCxnSpPr>
              <a:cxnSpLocks noChangeShapeType="1"/>
              <a:stCxn id="161807" idx="0"/>
              <a:endCxn id="161803" idx="2"/>
            </p:cNvCxnSpPr>
            <p:nvPr/>
          </p:nvCxnSpPr>
          <p:spPr bwMode="auto">
            <a:xfrm flipV="1">
              <a:off x="3689" y="2548"/>
              <a:ext cx="673" cy="377"/>
            </a:xfrm>
            <a:prstGeom prst="straightConnector1">
              <a:avLst/>
            </a:prstGeom>
            <a:noFill/>
            <a:ln w="12700">
              <a:solidFill>
                <a:schemeClr val="tx1"/>
              </a:solidFill>
              <a:round/>
              <a:headEnd/>
              <a:tailEnd/>
            </a:ln>
            <a:effectLst/>
          </p:spPr>
        </p:cxnSp>
        <p:cxnSp>
          <p:nvCxnSpPr>
            <p:cNvPr id="161819" name="AutoShape 27"/>
            <p:cNvCxnSpPr>
              <a:cxnSpLocks noChangeShapeType="1"/>
              <a:stCxn id="161808" idx="0"/>
              <a:endCxn id="161803" idx="2"/>
            </p:cNvCxnSpPr>
            <p:nvPr/>
          </p:nvCxnSpPr>
          <p:spPr bwMode="auto">
            <a:xfrm flipH="1" flipV="1">
              <a:off x="4362" y="2548"/>
              <a:ext cx="672" cy="377"/>
            </a:xfrm>
            <a:prstGeom prst="straightConnector1">
              <a:avLst/>
            </a:prstGeom>
            <a:noFill/>
            <a:ln w="12700">
              <a:solidFill>
                <a:schemeClr val="tx1"/>
              </a:solidFill>
              <a:round/>
              <a:headEnd/>
              <a:tailEnd/>
            </a:ln>
            <a:effectLst/>
          </p:spPr>
        </p:cxnSp>
        <p:cxnSp>
          <p:nvCxnSpPr>
            <p:cNvPr id="161820" name="AutoShape 28"/>
            <p:cNvCxnSpPr>
              <a:cxnSpLocks noChangeShapeType="1"/>
              <a:stCxn id="161814" idx="0"/>
              <a:endCxn id="161807" idx="2"/>
            </p:cNvCxnSpPr>
            <p:nvPr/>
          </p:nvCxnSpPr>
          <p:spPr bwMode="auto">
            <a:xfrm flipV="1">
              <a:off x="3395" y="3194"/>
              <a:ext cx="294" cy="377"/>
            </a:xfrm>
            <a:prstGeom prst="straightConnector1">
              <a:avLst/>
            </a:prstGeom>
            <a:noFill/>
            <a:ln w="12700">
              <a:solidFill>
                <a:schemeClr val="tx1"/>
              </a:solidFill>
              <a:round/>
              <a:headEnd/>
              <a:tailEnd/>
            </a:ln>
            <a:effectLst/>
          </p:spPr>
        </p:cxnSp>
        <p:cxnSp>
          <p:nvCxnSpPr>
            <p:cNvPr id="161821" name="AutoShape 29"/>
            <p:cNvCxnSpPr>
              <a:cxnSpLocks noChangeShapeType="1"/>
              <a:stCxn id="161816" idx="0"/>
              <a:endCxn id="161808" idx="2"/>
            </p:cNvCxnSpPr>
            <p:nvPr/>
          </p:nvCxnSpPr>
          <p:spPr bwMode="auto">
            <a:xfrm flipV="1">
              <a:off x="4732" y="3194"/>
              <a:ext cx="302" cy="377"/>
            </a:xfrm>
            <a:prstGeom prst="straightConnector1">
              <a:avLst/>
            </a:prstGeom>
            <a:noFill/>
            <a:ln w="12700">
              <a:solidFill>
                <a:schemeClr val="tx1"/>
              </a:solidFill>
              <a:round/>
              <a:headEnd/>
              <a:tailEnd/>
            </a:ln>
            <a:effectLst/>
          </p:spPr>
        </p:cxnSp>
        <p:cxnSp>
          <p:nvCxnSpPr>
            <p:cNvPr id="161822" name="AutoShape 30"/>
            <p:cNvCxnSpPr>
              <a:cxnSpLocks noChangeShapeType="1"/>
              <a:stCxn id="161807" idx="2"/>
              <a:endCxn id="161815" idx="0"/>
            </p:cNvCxnSpPr>
            <p:nvPr/>
          </p:nvCxnSpPr>
          <p:spPr bwMode="auto">
            <a:xfrm>
              <a:off x="3689" y="3194"/>
              <a:ext cx="320" cy="377"/>
            </a:xfrm>
            <a:prstGeom prst="straightConnector1">
              <a:avLst/>
            </a:prstGeom>
            <a:noFill/>
            <a:ln w="12700">
              <a:solidFill>
                <a:schemeClr val="tx1"/>
              </a:solidFill>
              <a:round/>
              <a:headEnd/>
              <a:tailEnd/>
            </a:ln>
            <a:effectLst/>
          </p:spPr>
        </p:cxnSp>
        <p:cxnSp>
          <p:nvCxnSpPr>
            <p:cNvPr id="161823" name="AutoShape 31"/>
            <p:cNvCxnSpPr>
              <a:cxnSpLocks noChangeShapeType="1"/>
              <a:stCxn id="161808" idx="2"/>
              <a:endCxn id="161817" idx="0"/>
            </p:cNvCxnSpPr>
            <p:nvPr/>
          </p:nvCxnSpPr>
          <p:spPr bwMode="auto">
            <a:xfrm>
              <a:off x="5034" y="3194"/>
              <a:ext cx="318" cy="377"/>
            </a:xfrm>
            <a:prstGeom prst="straightConnector1">
              <a:avLst/>
            </a:prstGeom>
            <a:noFill/>
            <a:ln w="12700">
              <a:solidFill>
                <a:schemeClr val="tx1"/>
              </a:solidFill>
              <a:round/>
              <a:headEnd/>
              <a:tailEnd/>
            </a:ln>
            <a:effectLst/>
          </p:spPr>
        </p:cxnSp>
        <p:sp>
          <p:nvSpPr>
            <p:cNvPr id="161824" name="AutoShape 32"/>
            <p:cNvSpPr>
              <a:spLocks noChangeArrowheads="1"/>
            </p:cNvSpPr>
            <p:nvPr/>
          </p:nvSpPr>
          <p:spPr bwMode="auto">
            <a:xfrm>
              <a:off x="1440" y="1632"/>
              <a:ext cx="3072" cy="271"/>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rgbClr val="FBEFD2"/>
                </a:solidFill>
              </a:endParaRPr>
            </a:p>
          </p:txBody>
        </p:sp>
        <p:cxnSp>
          <p:nvCxnSpPr>
            <p:cNvPr id="161825" name="AutoShape 33"/>
            <p:cNvCxnSpPr>
              <a:cxnSpLocks noChangeShapeType="1"/>
              <a:stCxn id="161802" idx="0"/>
              <a:endCxn id="161824" idx="2"/>
            </p:cNvCxnSpPr>
            <p:nvPr/>
          </p:nvCxnSpPr>
          <p:spPr bwMode="auto">
            <a:xfrm flipV="1">
              <a:off x="1578" y="1903"/>
              <a:ext cx="1398" cy="376"/>
            </a:xfrm>
            <a:prstGeom prst="straightConnector1">
              <a:avLst/>
            </a:prstGeom>
            <a:noFill/>
            <a:ln w="12700">
              <a:solidFill>
                <a:schemeClr val="tx1"/>
              </a:solidFill>
              <a:round/>
              <a:headEnd/>
              <a:tailEnd/>
            </a:ln>
            <a:effectLst/>
          </p:spPr>
        </p:cxnSp>
        <p:cxnSp>
          <p:nvCxnSpPr>
            <p:cNvPr id="161826" name="AutoShape 34"/>
            <p:cNvCxnSpPr>
              <a:cxnSpLocks noChangeShapeType="1"/>
              <a:stCxn id="161803" idx="0"/>
              <a:endCxn id="161824" idx="2"/>
            </p:cNvCxnSpPr>
            <p:nvPr/>
          </p:nvCxnSpPr>
          <p:spPr bwMode="auto">
            <a:xfrm flipH="1" flipV="1">
              <a:off x="2976" y="1903"/>
              <a:ext cx="1386" cy="376"/>
            </a:xfrm>
            <a:prstGeom prst="straightConnector1">
              <a:avLst/>
            </a:prstGeom>
            <a:noFill/>
            <a:ln w="12700">
              <a:solidFill>
                <a:schemeClr val="tx1"/>
              </a:solidFill>
              <a:round/>
              <a:headEnd/>
              <a:tailEnd/>
            </a:ln>
            <a:effectLst/>
          </p:spPr>
        </p:cxnSp>
      </p:grpSp>
      <p:graphicFrame>
        <p:nvGraphicFramePr>
          <p:cNvPr id="161957" name="Group 165"/>
          <p:cNvGraphicFramePr>
            <a:graphicFrameLocks noGrp="1"/>
          </p:cNvGraphicFramePr>
          <p:nvPr/>
        </p:nvGraphicFramePr>
        <p:xfrm>
          <a:off x="1219200" y="3943350"/>
          <a:ext cx="2057400" cy="2381251"/>
        </p:xfrm>
        <a:graphic>
          <a:graphicData uri="http://schemas.openxmlformats.org/drawingml/2006/table">
            <a:tbl>
              <a:tblPr/>
              <a:tblGrid>
                <a:gridCol w="685800"/>
                <a:gridCol w="685800"/>
                <a:gridCol w="685800"/>
              </a:tblGrid>
              <a:tr h="285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ahoma" charset="0"/>
                        </a:rPr>
                        <a:t>depth</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ahoma" charset="0"/>
                        </a:rPr>
                        <a:t>#seqs</a:t>
                      </a:r>
                    </a:p>
                  </a:txBody>
                  <a:tcPr marL="0" marR="0" marT="0" marB="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ahoma" charset="0"/>
                        </a:rPr>
                        <a:t>size</a:t>
                      </a:r>
                    </a:p>
                  </a:txBody>
                  <a:tcPr marL="0" marR="0" marT="0" marB="0" horzOverflow="overflow">
                    <a:lnL>
                      <a:noFill/>
                    </a:lnL>
                    <a:lnR cap="flat">
                      <a:noFill/>
                    </a:lnR>
                    <a:lnT cap="flat">
                      <a:noFill/>
                    </a:lnT>
                    <a:lnB>
                      <a:noFill/>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1" u="none" strike="noStrike" cap="none" normalizeH="0" baseline="0">
                          <a:ln>
                            <a:noFill/>
                          </a:ln>
                          <a:solidFill>
                            <a:schemeClr val="tx1"/>
                          </a:solidFill>
                          <a:effectLst/>
                          <a:latin typeface="Times New Roman" charset="0"/>
                        </a:rPr>
                        <a:t>n</a:t>
                      </a:r>
                    </a:p>
                  </a:txBody>
                  <a:tcPr marL="0" marR="0" marT="0" marB="0" anchor="ctr" horzOverflow="overflow">
                    <a:lnL>
                      <a:noFill/>
                    </a:lnL>
                    <a:lnR cap="flat">
                      <a:noFill/>
                    </a:lnR>
                    <a:lnT>
                      <a:noFill/>
                    </a:lnT>
                    <a:lnB>
                      <a:noFill/>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imes New Roman" charset="0"/>
                        </a:rPr>
                        <a:t>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1" u="none" strike="noStrike" cap="none" normalizeH="0" baseline="0">
                          <a:ln>
                            <a:noFill/>
                          </a:ln>
                          <a:solidFill>
                            <a:schemeClr val="tx1"/>
                          </a:solidFill>
                          <a:effectLst/>
                          <a:latin typeface="Times New Roman" charset="0"/>
                        </a:rPr>
                        <a:t>n</a:t>
                      </a:r>
                      <a:r>
                        <a:rPr kumimoji="0" lang="en-US" sz="1800" b="1" i="0" u="none" strike="noStrike" cap="none" normalizeH="0" baseline="0">
                          <a:ln>
                            <a:noFill/>
                          </a:ln>
                          <a:solidFill>
                            <a:schemeClr val="tx1"/>
                          </a:solidFill>
                          <a:effectLst/>
                          <a:latin typeface="Symbol" charset="2"/>
                        </a:rPr>
                        <a:t>/</a:t>
                      </a:r>
                      <a:r>
                        <a:rPr kumimoji="0" lang="en-US" sz="1800" b="0" i="0" u="none" strike="noStrike" cap="none" normalizeH="0" baseline="0">
                          <a:ln>
                            <a:noFill/>
                          </a:ln>
                          <a:solidFill>
                            <a:schemeClr val="tx1"/>
                          </a:solidFill>
                          <a:effectLst/>
                          <a:latin typeface="Times New Roman" charset="0"/>
                        </a:rPr>
                        <a:t>2</a:t>
                      </a:r>
                      <a:endParaRPr kumimoji="0" lang="en-US" sz="1800" b="1" i="1" u="none" strike="noStrike" cap="none" normalizeH="0" baseline="30000">
                        <a:ln>
                          <a:noFill/>
                        </a:ln>
                        <a:solidFill>
                          <a:schemeClr val="tx1"/>
                        </a:solidFill>
                        <a:effectLst/>
                        <a:latin typeface="Times New Roman" charset="0"/>
                      </a:endParaRPr>
                    </a:p>
                  </a:txBody>
                  <a:tcPr marL="0" marR="0" marT="0" marB="0" anchor="ctr" horzOverflow="overflow">
                    <a:lnL>
                      <a:noFill/>
                    </a:lnL>
                    <a:lnR cap="flat">
                      <a:noFill/>
                    </a:lnR>
                    <a:lnT>
                      <a:noFill/>
                    </a:lnT>
                    <a:lnB>
                      <a:noFill/>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1" u="none" strike="noStrike" cap="none" normalizeH="0" baseline="0">
                          <a:ln>
                            <a:noFill/>
                          </a:ln>
                          <a:solidFill>
                            <a:schemeClr val="tx1"/>
                          </a:solidFill>
                          <a:effectLst/>
                          <a:latin typeface="Times New Roman" charset="0"/>
                        </a:rPr>
                        <a:t>i</a:t>
                      </a:r>
                      <a:endParaRPr kumimoji="0" lang="en-US" sz="1800" b="0" i="0" u="none" strike="noStrike" cap="none" normalizeH="0" baseline="0">
                        <a:ln>
                          <a:noFill/>
                        </a:ln>
                        <a:solidFill>
                          <a:schemeClr val="tx1"/>
                        </a:solidFill>
                        <a:effectLst/>
                        <a:latin typeface="Times New Roman" charset="0"/>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0" i="0" u="none" strike="noStrike" cap="none" normalizeH="0" baseline="0">
                          <a:ln>
                            <a:noFill/>
                          </a:ln>
                          <a:solidFill>
                            <a:schemeClr val="tx1"/>
                          </a:solidFill>
                          <a:effectLst/>
                          <a:latin typeface="Times New Roman" charset="0"/>
                        </a:rPr>
                        <a:t>2</a:t>
                      </a:r>
                      <a:r>
                        <a:rPr kumimoji="0" lang="en-US" sz="1800" b="1" i="1" u="none" strike="noStrike" cap="none" normalizeH="0" baseline="30000">
                          <a:ln>
                            <a:noFill/>
                          </a:ln>
                          <a:solidFill>
                            <a:schemeClr val="tx1"/>
                          </a:solidFill>
                          <a:effectLst/>
                          <a:latin typeface="Times New Roman" charset="0"/>
                        </a:rPr>
                        <a:t>i</a:t>
                      </a:r>
                      <a:endParaRPr kumimoji="0" lang="en-US" sz="1800" b="0" i="0" u="none" strike="noStrike" cap="none" normalizeH="0" baseline="30000">
                        <a:ln>
                          <a:noFill/>
                        </a:ln>
                        <a:solidFill>
                          <a:schemeClr val="tx1"/>
                        </a:solidFill>
                        <a:effectLst/>
                        <a:latin typeface="Times New Roman"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1" u="none" strike="noStrike" cap="none" normalizeH="0" baseline="0">
                          <a:ln>
                            <a:noFill/>
                          </a:ln>
                          <a:solidFill>
                            <a:schemeClr val="tx1"/>
                          </a:solidFill>
                          <a:effectLst/>
                          <a:latin typeface="Times New Roman" charset="0"/>
                        </a:rPr>
                        <a:t>n</a:t>
                      </a:r>
                      <a:r>
                        <a:rPr kumimoji="0" lang="en-US" sz="1800" b="1" i="0" u="none" strike="noStrike" cap="none" normalizeH="0" baseline="0">
                          <a:ln>
                            <a:noFill/>
                          </a:ln>
                          <a:solidFill>
                            <a:schemeClr val="tx1"/>
                          </a:solidFill>
                          <a:effectLst/>
                          <a:latin typeface="Symbol" charset="2"/>
                        </a:rPr>
                        <a:t>/</a:t>
                      </a:r>
                      <a:r>
                        <a:rPr kumimoji="0" lang="en-US" sz="1800" b="0" i="0" u="none" strike="noStrike" cap="none" normalizeH="0" baseline="0">
                          <a:ln>
                            <a:noFill/>
                          </a:ln>
                          <a:solidFill>
                            <a:schemeClr val="tx1"/>
                          </a:solidFill>
                          <a:effectLst/>
                          <a:latin typeface="Times New Roman" charset="0"/>
                        </a:rPr>
                        <a:t>2</a:t>
                      </a:r>
                      <a:r>
                        <a:rPr kumimoji="0" lang="en-US" sz="1800" b="1" i="1" u="none" strike="noStrike" cap="none" normalizeH="0" baseline="30000">
                          <a:ln>
                            <a:noFill/>
                          </a:ln>
                          <a:solidFill>
                            <a:schemeClr val="tx1"/>
                          </a:solidFill>
                          <a:effectLst/>
                          <a:latin typeface="Times New Roman" charset="0"/>
                        </a:rPr>
                        <a:t>i</a:t>
                      </a:r>
                    </a:p>
                  </a:txBody>
                  <a:tcPr marL="0" marR="0" marT="0" marB="0" anchor="ctr" horzOverflow="overflow">
                    <a:lnL>
                      <a:noFill/>
                    </a:lnL>
                    <a:lnR cap="flat">
                      <a:noFill/>
                    </a:lnR>
                    <a:lnT>
                      <a:noFill/>
                    </a:lnT>
                    <a:lnB>
                      <a:noFill/>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1" u="none" strike="noStrike" cap="none" normalizeH="0" baseline="0">
                          <a:ln>
                            <a:noFill/>
                          </a:ln>
                          <a:solidFill>
                            <a:schemeClr val="tx1"/>
                          </a:solidFill>
                          <a:effectLst/>
                          <a:latin typeface="Times New Roman" charset="0"/>
                        </a:rPr>
                        <a:t>…</a:t>
                      </a:r>
                    </a:p>
                  </a:txBody>
                  <a:tcPr marL="0" marR="0" marT="0"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0" u="none" strike="noStrike" cap="none" normalizeH="0" baseline="0">
                          <a:ln>
                            <a:noFill/>
                          </a:ln>
                          <a:solidFill>
                            <a:schemeClr val="tx1"/>
                          </a:solidFill>
                          <a:effectLst/>
                          <a:latin typeface="Times New Roman" charset="0"/>
                        </a:rPr>
                        <a:t>…</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charset="2"/>
                        <a:buNone/>
                        <a:tabLst/>
                      </a:pPr>
                      <a:r>
                        <a:rPr kumimoji="0" lang="en-US" sz="1800" b="1" i="0" u="none" strike="noStrike" cap="none" normalizeH="0" baseline="0">
                          <a:ln>
                            <a:noFill/>
                          </a:ln>
                          <a:solidFill>
                            <a:schemeClr val="tx1"/>
                          </a:solidFill>
                          <a:effectLst/>
                          <a:latin typeface="Times New Roman" charset="0"/>
                        </a:rPr>
                        <a:t>…</a:t>
                      </a:r>
                    </a:p>
                  </a:txBody>
                  <a:tcPr marL="0" marR="0" marT="0" marB="0"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37" name="Object 36"/>
          <p:cNvGraphicFramePr>
            <a:graphicFrameLocks noChangeAspect="1"/>
          </p:cNvGraphicFramePr>
          <p:nvPr/>
        </p:nvGraphicFramePr>
        <p:xfrm>
          <a:off x="4309804" y="3740150"/>
          <a:ext cx="2739835" cy="377908"/>
        </p:xfrm>
        <a:graphic>
          <a:graphicData uri="http://schemas.openxmlformats.org/presentationml/2006/ole">
            <mc:AlternateContent xmlns:mc="http://schemas.openxmlformats.org/markup-compatibility/2006">
              <mc:Choice xmlns:v="urn:schemas-microsoft-com:vml" Requires="v">
                <p:oleObj spid="_x0000_s221230" name="Equation" r:id="rId3" imgW="1473200" imgH="203200" progId="Equation.DSMT4">
                  <p:embed/>
                </p:oleObj>
              </mc:Choice>
              <mc:Fallback>
                <p:oleObj name="Equation" r:id="rId3" imgW="1473200" imgH="203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804" y="3740150"/>
                        <a:ext cx="2739835" cy="37790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of Comparison Sorts</a:t>
            </a:r>
            <a:endParaRPr lang="en-US" dirty="0"/>
          </a:p>
        </p:txBody>
      </p:sp>
      <p:sp>
        <p:nvSpPr>
          <p:cNvPr id="3" name="Content Placeholder 2"/>
          <p:cNvSpPr>
            <a:spLocks noGrp="1"/>
          </p:cNvSpPr>
          <p:nvPr>
            <p:ph idx="1"/>
          </p:nvPr>
        </p:nvSpPr>
        <p:spPr/>
        <p:txBody>
          <a:bodyPr/>
          <a:lstStyle/>
          <a:p>
            <a:r>
              <a:rPr lang="en-US" dirty="0" smtClean="0"/>
              <a:t>Thus </a:t>
            </a:r>
            <a:r>
              <a:rPr lang="en-US" dirty="0" err="1" smtClean="0"/>
              <a:t>MergeSort</a:t>
            </a:r>
            <a:r>
              <a:rPr lang="en-US" dirty="0" smtClean="0"/>
              <a:t> is much more efficient than </a:t>
            </a:r>
            <a:r>
              <a:rPr lang="en-US" dirty="0" err="1" smtClean="0"/>
              <a:t>SelectionSort</a:t>
            </a:r>
            <a:r>
              <a:rPr lang="en-US" dirty="0" smtClean="0"/>
              <a:t>, </a:t>
            </a:r>
            <a:r>
              <a:rPr lang="en-US" dirty="0" err="1" smtClean="0"/>
              <a:t>BubbleSort</a:t>
            </a:r>
            <a:r>
              <a:rPr lang="en-US" dirty="0" smtClean="0"/>
              <a:t> and </a:t>
            </a:r>
            <a:r>
              <a:rPr lang="en-US" dirty="0" err="1" smtClean="0"/>
              <a:t>InsertionSort</a:t>
            </a:r>
            <a:r>
              <a:rPr lang="en-US" dirty="0" smtClean="0"/>
              <a:t>.  Why?</a:t>
            </a:r>
          </a:p>
          <a:p>
            <a:r>
              <a:rPr lang="en-US" dirty="0" smtClean="0"/>
              <a:t>You might think that to sort n keys, each key would have to at some point be compared to every other key:</a:t>
            </a:r>
          </a:p>
          <a:p>
            <a:endParaRPr lang="en-US" dirty="0"/>
          </a:p>
          <a:p>
            <a:r>
              <a:rPr lang="en-US" dirty="0" smtClean="0"/>
              <a:t>However, this is not the case.</a:t>
            </a:r>
          </a:p>
          <a:p>
            <a:pPr lvl="1"/>
            <a:r>
              <a:rPr lang="en-US" dirty="0" smtClean="0"/>
              <a:t>Transitivity:  If A &lt; B and B &lt; C, then you know that A &lt; C, even though you have never directly compared A and C.</a:t>
            </a:r>
          </a:p>
          <a:p>
            <a:pPr lvl="1"/>
            <a:r>
              <a:rPr lang="en-US" dirty="0" err="1" smtClean="0"/>
              <a:t>MergeSort</a:t>
            </a:r>
            <a:r>
              <a:rPr lang="en-US" dirty="0" smtClean="0"/>
              <a:t> takes advantage of this transitivity property in the merge stage.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91440962"/>
              </p:ext>
            </p:extLst>
          </p:nvPr>
        </p:nvGraphicFramePr>
        <p:xfrm>
          <a:off x="920724" y="2975651"/>
          <a:ext cx="1151921" cy="551962"/>
        </p:xfrm>
        <a:graphic>
          <a:graphicData uri="http://schemas.openxmlformats.org/presentationml/2006/ole">
            <mc:AlternateContent xmlns:mc="http://schemas.openxmlformats.org/markup-compatibility/2006">
              <mc:Choice xmlns:v="urn:schemas-microsoft-com:vml" Requires="v">
                <p:oleObj spid="_x0000_s502815" name="Equation" r:id="rId3" imgW="609600" imgH="292100" progId="Equation.DSMT4">
                  <p:embed/>
                </p:oleObj>
              </mc:Choice>
              <mc:Fallback>
                <p:oleObj name="Equation" r:id="rId3" imgW="609600" imgH="292100" progId="Equation.DSMT4">
                  <p:embed/>
                  <p:pic>
                    <p:nvPicPr>
                      <p:cNvPr id="0" name=""/>
                      <p:cNvPicPr/>
                      <p:nvPr/>
                    </p:nvPicPr>
                    <p:blipFill>
                      <a:blip r:embed="rId4"/>
                      <a:stretch>
                        <a:fillRect/>
                      </a:stretch>
                    </p:blipFill>
                    <p:spPr>
                      <a:xfrm>
                        <a:off x="920724" y="2975651"/>
                        <a:ext cx="1151921" cy="551962"/>
                      </a:xfrm>
                      <a:prstGeom prst="rect">
                        <a:avLst/>
                      </a:prstGeom>
                    </p:spPr>
                  </p:pic>
                </p:oleObj>
              </mc:Fallback>
            </mc:AlternateContent>
          </a:graphicData>
        </a:graphic>
      </p:graphicFrame>
    </p:spTree>
    <p:extLst>
      <p:ext uri="{BB962C8B-B14F-4D97-AF65-F5344CB8AC3E}">
        <p14:creationId xmlns:p14="http://schemas.microsoft.com/office/powerpoint/2010/main" val="7281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b="1" dirty="0" smtClean="0">
                <a:solidFill>
                  <a:srgbClr val="800000"/>
                </a:solidFill>
              </a:rPr>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0" name="Rectangle 2"/>
          <p:cNvSpPr>
            <a:spLocks noGrp="1" noChangeArrowheads="1"/>
          </p:cNvSpPr>
          <p:nvPr>
            <p:ph type="title"/>
          </p:nvPr>
        </p:nvSpPr>
        <p:spPr/>
        <p:txBody>
          <a:bodyPr/>
          <a:lstStyle/>
          <a:p>
            <a:pPr eaLnBrk="1" hangingPunct="1"/>
            <a:r>
              <a:rPr lang="en-US"/>
              <a:t>Heapsort</a:t>
            </a:r>
          </a:p>
        </p:txBody>
      </p:sp>
      <p:sp>
        <p:nvSpPr>
          <p:cNvPr id="224261" name="Rectangle 3"/>
          <p:cNvSpPr>
            <a:spLocks noGrp="1" noChangeArrowheads="1"/>
          </p:cNvSpPr>
          <p:nvPr>
            <p:ph type="body" idx="1"/>
          </p:nvPr>
        </p:nvSpPr>
        <p:spPr/>
        <p:txBody>
          <a:bodyPr/>
          <a:lstStyle/>
          <a:p>
            <a:pPr eaLnBrk="1" hangingPunct="1"/>
            <a:r>
              <a:rPr lang="en-US" dirty="0" smtClean="0"/>
              <a:t>Invented by Williams &amp; Floyd in 1964</a:t>
            </a:r>
          </a:p>
          <a:p>
            <a:pPr eaLnBrk="1" hangingPunct="1"/>
            <a:r>
              <a:rPr lang="en-US" dirty="0" err="1" smtClean="0"/>
              <a:t>O</a:t>
            </a:r>
            <a:r>
              <a:rPr lang="en-US" dirty="0" err="1"/>
              <a:t>(</a:t>
            </a:r>
            <a:r>
              <a:rPr lang="en-US" i="1" dirty="0" err="1"/>
              <a:t>nlogn</a:t>
            </a:r>
            <a:r>
              <a:rPr lang="en-US" dirty="0"/>
              <a:t>) worst case – like merge sort</a:t>
            </a:r>
          </a:p>
          <a:p>
            <a:pPr eaLnBrk="1" hangingPunct="1"/>
            <a:r>
              <a:rPr lang="en-US" dirty="0"/>
              <a:t>Sorts in place – like </a:t>
            </a:r>
            <a:r>
              <a:rPr lang="en-US" dirty="0" smtClean="0"/>
              <a:t>selection sort</a:t>
            </a:r>
            <a:endParaRPr lang="en-US" dirty="0"/>
          </a:p>
          <a:p>
            <a:pPr eaLnBrk="1" hangingPunct="1"/>
            <a:r>
              <a:rPr lang="en-US" dirty="0"/>
              <a:t>Combines the best of both algorithms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6" name="Rectangle 2"/>
          <p:cNvSpPr>
            <a:spLocks noGrp="1" noChangeArrowheads="1"/>
          </p:cNvSpPr>
          <p:nvPr>
            <p:ph type="title"/>
          </p:nvPr>
        </p:nvSpPr>
        <p:spPr>
          <a:xfrm>
            <a:off x="685800" y="-152400"/>
            <a:ext cx="7772400" cy="1143000"/>
          </a:xfrm>
        </p:spPr>
        <p:txBody>
          <a:bodyPr/>
          <a:lstStyle/>
          <a:p>
            <a:pPr eaLnBrk="1" hangingPunct="1"/>
            <a:r>
              <a:rPr lang="en-US"/>
              <a:t>Selection Sort</a:t>
            </a:r>
          </a:p>
        </p:txBody>
      </p:sp>
      <p:grpSp>
        <p:nvGrpSpPr>
          <p:cNvPr id="2" name="Group 3"/>
          <p:cNvGrpSpPr>
            <a:grpSpLocks/>
          </p:cNvGrpSpPr>
          <p:nvPr/>
        </p:nvGrpSpPr>
        <p:grpSpPr bwMode="auto">
          <a:xfrm>
            <a:off x="1524000" y="1595438"/>
            <a:ext cx="6786563" cy="2765425"/>
            <a:chOff x="2064" y="1813"/>
            <a:chExt cx="4275" cy="1742"/>
          </a:xfrm>
        </p:grpSpPr>
        <p:grpSp>
          <p:nvGrpSpPr>
            <p:cNvPr id="3" name="Group 4"/>
            <p:cNvGrpSpPr>
              <a:grpSpLocks/>
            </p:cNvGrpSpPr>
            <p:nvPr/>
          </p:nvGrpSpPr>
          <p:grpSpPr bwMode="auto">
            <a:xfrm>
              <a:off x="2064" y="1813"/>
              <a:ext cx="4275" cy="634"/>
              <a:chOff x="2160" y="1727"/>
              <a:chExt cx="4275" cy="634"/>
            </a:xfrm>
          </p:grpSpPr>
          <p:sp>
            <p:nvSpPr>
              <p:cNvPr id="248858" name="Text Box 5"/>
              <p:cNvSpPr txBox="1">
                <a:spLocks noChangeArrowheads="1"/>
              </p:cNvSpPr>
              <p:nvPr/>
            </p:nvSpPr>
            <p:spPr bwMode="auto">
              <a:xfrm>
                <a:off x="2162" y="1727"/>
                <a:ext cx="4273" cy="346"/>
              </a:xfrm>
              <a:prstGeom prst="rect">
                <a:avLst/>
              </a:prstGeom>
              <a:noFill/>
              <a:ln w="38100">
                <a:noFill/>
                <a:miter lim="800000"/>
                <a:headEnd/>
                <a:tailEnd/>
              </a:ln>
            </p:spPr>
            <p:txBody>
              <a:bodyPr wrap="none">
                <a:prstTxWarp prst="textNoShape">
                  <a:avLst/>
                </a:prstTxWarp>
                <a:spAutoFit/>
              </a:bodyPr>
              <a:lstStyle/>
              <a:p>
                <a:pPr>
                  <a:spcBef>
                    <a:spcPct val="50000"/>
                  </a:spcBef>
                </a:pPr>
                <a:r>
                  <a:rPr lang="en-US" sz="3000" b="0"/>
                  <a:t>Largest i values are sorted on the right.</a:t>
                </a:r>
              </a:p>
            </p:txBody>
          </p:sp>
          <p:sp>
            <p:nvSpPr>
              <p:cNvPr id="248859" name="Text Box 6"/>
              <p:cNvSpPr txBox="1">
                <a:spLocks noChangeArrowheads="1"/>
              </p:cNvSpPr>
              <p:nvPr/>
            </p:nvSpPr>
            <p:spPr bwMode="auto">
              <a:xfrm>
                <a:off x="2160" y="2015"/>
                <a:ext cx="3887" cy="346"/>
              </a:xfrm>
              <a:prstGeom prst="rect">
                <a:avLst/>
              </a:prstGeom>
              <a:noFill/>
              <a:ln w="38100">
                <a:noFill/>
                <a:miter lim="800000"/>
                <a:headEnd/>
                <a:tailEnd/>
              </a:ln>
            </p:spPr>
            <p:txBody>
              <a:bodyPr wrap="none">
                <a:prstTxWarp prst="textNoShape">
                  <a:avLst/>
                </a:prstTxWarp>
                <a:spAutoFit/>
              </a:bodyPr>
              <a:lstStyle/>
              <a:p>
                <a:pPr>
                  <a:spcBef>
                    <a:spcPct val="50000"/>
                  </a:spcBef>
                </a:pPr>
                <a:r>
                  <a:rPr lang="en-US" sz="3000" b="0"/>
                  <a:t>Remaining values are off to the left.</a:t>
                </a:r>
              </a:p>
            </p:txBody>
          </p:sp>
        </p:grpSp>
        <p:grpSp>
          <p:nvGrpSpPr>
            <p:cNvPr id="4" name="Group 7"/>
            <p:cNvGrpSpPr>
              <a:grpSpLocks/>
            </p:cNvGrpSpPr>
            <p:nvPr/>
          </p:nvGrpSpPr>
          <p:grpSpPr bwMode="auto">
            <a:xfrm>
              <a:off x="2397" y="2760"/>
              <a:ext cx="2929" cy="795"/>
              <a:chOff x="787" y="3226"/>
              <a:chExt cx="2929" cy="795"/>
            </a:xfrm>
          </p:grpSpPr>
          <p:sp>
            <p:nvSpPr>
              <p:cNvPr id="248844" name="Rectangle 8"/>
              <p:cNvSpPr>
                <a:spLocks noChangeAspect="1" noChangeArrowheads="1"/>
              </p:cNvSpPr>
              <p:nvPr/>
            </p:nvSpPr>
            <p:spPr bwMode="auto">
              <a:xfrm>
                <a:off x="3154" y="3502"/>
                <a:ext cx="556" cy="231"/>
              </a:xfrm>
              <a:prstGeom prst="rect">
                <a:avLst/>
              </a:prstGeom>
              <a:noFill/>
              <a:ln w="9525">
                <a:noFill/>
                <a:miter lim="800000"/>
                <a:headEnd/>
                <a:tailEnd/>
              </a:ln>
            </p:spPr>
            <p:txBody>
              <a:bodyPr wrap="none">
                <a:prstTxWarp prst="textNoShape">
                  <a:avLst/>
                </a:prstTxWarp>
                <a:spAutoFit/>
              </a:bodyPr>
              <a:lstStyle/>
              <a:p>
                <a:r>
                  <a:rPr lang="en-US" sz="1800" b="0">
                    <a:solidFill>
                      <a:srgbClr val="33CC33"/>
                    </a:solidFill>
                  </a:rPr>
                  <a:t>6,7,8,9</a:t>
                </a:r>
                <a:endParaRPr lang="en-CA" sz="1800" b="0">
                  <a:solidFill>
                    <a:srgbClr val="33CC33"/>
                  </a:solidFill>
                </a:endParaRPr>
              </a:p>
            </p:txBody>
          </p:sp>
          <p:sp>
            <p:nvSpPr>
              <p:cNvPr id="248845" name="Rectangle 9"/>
              <p:cNvSpPr>
                <a:spLocks noChangeAspect="1" noChangeArrowheads="1"/>
              </p:cNvSpPr>
              <p:nvPr/>
            </p:nvSpPr>
            <p:spPr bwMode="auto">
              <a:xfrm>
                <a:off x="2523" y="3476"/>
                <a:ext cx="1193" cy="294"/>
              </a:xfrm>
              <a:prstGeom prst="rect">
                <a:avLst/>
              </a:prstGeom>
              <a:noFill/>
              <a:ln w="38100">
                <a:solidFill>
                  <a:srgbClr val="0000FF"/>
                </a:solidFill>
                <a:miter lim="800000"/>
                <a:headEnd/>
                <a:tailEnd/>
              </a:ln>
            </p:spPr>
            <p:txBody>
              <a:bodyPr wrap="none" anchor="ctr">
                <a:prstTxWarp prst="textNoShape">
                  <a:avLst/>
                </a:prstTxWarp>
              </a:bodyPr>
              <a:lstStyle/>
              <a:p>
                <a:pPr algn="ctr">
                  <a:spcBef>
                    <a:spcPct val="50000"/>
                  </a:spcBef>
                </a:pPr>
                <a:endParaRPr lang="en-US" sz="3000" b="0"/>
              </a:p>
            </p:txBody>
          </p:sp>
          <p:sp>
            <p:nvSpPr>
              <p:cNvPr id="248846" name="Text Box 10"/>
              <p:cNvSpPr txBox="1">
                <a:spLocks noChangeArrowheads="1"/>
              </p:cNvSpPr>
              <p:nvPr/>
            </p:nvSpPr>
            <p:spPr bwMode="auto">
              <a:xfrm>
                <a:off x="2064" y="3368"/>
                <a:ext cx="322" cy="480"/>
              </a:xfrm>
              <a:prstGeom prst="rect">
                <a:avLst/>
              </a:prstGeom>
              <a:noFill/>
              <a:ln w="9525">
                <a:noFill/>
                <a:miter lim="800000"/>
                <a:headEnd/>
                <a:tailEnd/>
              </a:ln>
            </p:spPr>
            <p:txBody>
              <a:bodyPr wrap="none">
                <a:prstTxWarp prst="textNoShape">
                  <a:avLst/>
                </a:prstTxWarp>
                <a:spAutoFit/>
              </a:bodyPr>
              <a:lstStyle/>
              <a:p>
                <a:r>
                  <a:rPr lang="en-US" sz="4400" b="0">
                    <a:solidFill>
                      <a:schemeClr val="hlink"/>
                    </a:solidFill>
                  </a:rPr>
                  <a:t>&lt;</a:t>
                </a:r>
                <a:endParaRPr lang="en-CA" sz="4400" b="0">
                  <a:solidFill>
                    <a:schemeClr val="hlink"/>
                  </a:solidFill>
                </a:endParaRPr>
              </a:p>
            </p:txBody>
          </p:sp>
          <p:grpSp>
            <p:nvGrpSpPr>
              <p:cNvPr id="5" name="Group 11"/>
              <p:cNvGrpSpPr>
                <a:grpSpLocks/>
              </p:cNvGrpSpPr>
              <p:nvPr/>
            </p:nvGrpSpPr>
            <p:grpSpPr bwMode="auto">
              <a:xfrm>
                <a:off x="787" y="3226"/>
                <a:ext cx="1229" cy="795"/>
                <a:chOff x="4353" y="2485"/>
                <a:chExt cx="1229" cy="795"/>
              </a:xfrm>
            </p:grpSpPr>
            <p:sp>
              <p:nvSpPr>
                <p:cNvPr id="248848" name="Freeform 12"/>
                <p:cNvSpPr>
                  <a:spLocks noChangeAspect="1"/>
                </p:cNvSpPr>
                <p:nvPr/>
              </p:nvSpPr>
              <p:spPr bwMode="auto">
                <a:xfrm>
                  <a:off x="4353" y="2485"/>
                  <a:ext cx="1229" cy="789"/>
                </a:xfrm>
                <a:custGeom>
                  <a:avLst/>
                  <a:gdLst>
                    <a:gd name="T0" fmla="*/ 364 w 1856"/>
                    <a:gd name="T1" fmla="*/ 288 h 1355"/>
                    <a:gd name="T2" fmla="*/ 28 w 1856"/>
                    <a:gd name="T3" fmla="*/ 768 h 1355"/>
                    <a:gd name="T4" fmla="*/ 535 w 1856"/>
                    <a:gd name="T5" fmla="*/ 923 h 1355"/>
                    <a:gd name="T6" fmla="*/ 888 w 1856"/>
                    <a:gd name="T7" fmla="*/ 1233 h 1355"/>
                    <a:gd name="T8" fmla="*/ 1301 w 1856"/>
                    <a:gd name="T9" fmla="*/ 1293 h 1355"/>
                    <a:gd name="T10" fmla="*/ 1804 w 1856"/>
                    <a:gd name="T11" fmla="*/ 864 h 1355"/>
                    <a:gd name="T12" fmla="*/ 988 w 1856"/>
                    <a:gd name="T13" fmla="*/ 96 h 1355"/>
                    <a:gd name="T14" fmla="*/ 364 w 1856"/>
                    <a:gd name="T15" fmla="*/ 288 h 1355"/>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355"/>
                    <a:gd name="T26" fmla="*/ 1856 w 1856"/>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48849" name="Text Box 13"/>
                <p:cNvSpPr txBox="1">
                  <a:spLocks noChangeAspect="1" noChangeArrowheads="1"/>
                </p:cNvSpPr>
                <p:nvPr/>
              </p:nvSpPr>
              <p:spPr bwMode="auto">
                <a:xfrm>
                  <a:off x="4577" y="2577"/>
                  <a:ext cx="196" cy="231"/>
                </a:xfrm>
                <a:prstGeom prst="rect">
                  <a:avLst/>
                </a:prstGeom>
                <a:noFill/>
                <a:ln w="9525">
                  <a:noFill/>
                  <a:miter lim="800000"/>
                  <a:headEnd/>
                  <a:tailEnd/>
                </a:ln>
              </p:spPr>
              <p:txBody>
                <a:bodyPr wrap="none">
                  <a:prstTxWarp prst="textNoShape">
                    <a:avLst/>
                  </a:prstTxWarp>
                  <a:spAutoFit/>
                </a:bodyPr>
                <a:lstStyle/>
                <a:p>
                  <a:r>
                    <a:rPr lang="en-US" sz="1800" b="0">
                      <a:solidFill>
                        <a:srgbClr val="33CC33"/>
                      </a:solidFill>
                    </a:rPr>
                    <a:t>3</a:t>
                  </a:r>
                  <a:endParaRPr lang="en-CA" sz="1800" b="0">
                    <a:solidFill>
                      <a:srgbClr val="33CC33"/>
                    </a:solidFill>
                  </a:endParaRPr>
                </a:p>
              </p:txBody>
            </p:sp>
            <p:sp>
              <p:nvSpPr>
                <p:cNvPr id="248850" name="Text Box 14"/>
                <p:cNvSpPr txBox="1">
                  <a:spLocks noChangeAspect="1" noChangeArrowheads="1"/>
                </p:cNvSpPr>
                <p:nvPr/>
              </p:nvSpPr>
              <p:spPr bwMode="auto">
                <a:xfrm>
                  <a:off x="5009" y="2641"/>
                  <a:ext cx="116" cy="231"/>
                </a:xfrm>
                <a:prstGeom prst="rect">
                  <a:avLst/>
                </a:prstGeom>
                <a:noFill/>
                <a:ln w="9525">
                  <a:noFill/>
                  <a:miter lim="800000"/>
                  <a:headEnd/>
                  <a:tailEnd/>
                </a:ln>
              </p:spPr>
              <p:txBody>
                <a:bodyPr wrap="none">
                  <a:prstTxWarp prst="textNoShape">
                    <a:avLst/>
                  </a:prstTxWarp>
                  <a:spAutoFit/>
                </a:bodyPr>
                <a:lstStyle/>
                <a:p>
                  <a:endParaRPr lang="en-US" sz="1800" b="0">
                    <a:solidFill>
                      <a:srgbClr val="33CC33"/>
                    </a:solidFill>
                  </a:endParaRPr>
                </a:p>
              </p:txBody>
            </p:sp>
            <p:sp>
              <p:nvSpPr>
                <p:cNvPr id="248851" name="Text Box 15"/>
                <p:cNvSpPr txBox="1">
                  <a:spLocks noChangeAspect="1" noChangeArrowheads="1"/>
                </p:cNvSpPr>
                <p:nvPr/>
              </p:nvSpPr>
              <p:spPr bwMode="auto">
                <a:xfrm>
                  <a:off x="4826" y="2928"/>
                  <a:ext cx="346" cy="230"/>
                </a:xfrm>
                <a:prstGeom prst="rect">
                  <a:avLst/>
                </a:prstGeom>
                <a:noFill/>
                <a:ln w="9525">
                  <a:noFill/>
                  <a:miter lim="800000"/>
                  <a:headEnd/>
                  <a:tailEnd/>
                </a:ln>
              </p:spPr>
              <p:txBody>
                <a:bodyPr>
                  <a:prstTxWarp prst="textNoShape">
                    <a:avLst/>
                  </a:prstTxWarp>
                  <a:spAutoFit/>
                </a:bodyPr>
                <a:lstStyle/>
                <a:p>
                  <a:r>
                    <a:rPr lang="en-US" sz="1800" b="0">
                      <a:solidFill>
                        <a:srgbClr val="33CC33"/>
                      </a:solidFill>
                    </a:rPr>
                    <a:t>4</a:t>
                  </a:r>
                  <a:endParaRPr lang="en-CA" sz="1800" b="0">
                    <a:solidFill>
                      <a:srgbClr val="33CC33"/>
                    </a:solidFill>
                  </a:endParaRPr>
                </a:p>
              </p:txBody>
            </p:sp>
            <p:sp>
              <p:nvSpPr>
                <p:cNvPr id="248852" name="Text Box 16"/>
                <p:cNvSpPr txBox="1">
                  <a:spLocks noChangeAspect="1" noChangeArrowheads="1"/>
                </p:cNvSpPr>
                <p:nvPr/>
              </p:nvSpPr>
              <p:spPr bwMode="auto">
                <a:xfrm>
                  <a:off x="4618" y="2810"/>
                  <a:ext cx="116" cy="231"/>
                </a:xfrm>
                <a:prstGeom prst="rect">
                  <a:avLst/>
                </a:prstGeom>
                <a:noFill/>
                <a:ln w="9525">
                  <a:noFill/>
                  <a:miter lim="800000"/>
                  <a:headEnd/>
                  <a:tailEnd/>
                </a:ln>
              </p:spPr>
              <p:txBody>
                <a:bodyPr wrap="none">
                  <a:prstTxWarp prst="textNoShape">
                    <a:avLst/>
                  </a:prstTxWarp>
                  <a:spAutoFit/>
                </a:bodyPr>
                <a:lstStyle/>
                <a:p>
                  <a:endParaRPr lang="en-US" sz="1800" b="0">
                    <a:solidFill>
                      <a:srgbClr val="33CC33"/>
                    </a:solidFill>
                  </a:endParaRPr>
                </a:p>
              </p:txBody>
            </p:sp>
            <p:sp>
              <p:nvSpPr>
                <p:cNvPr id="248853" name="Text Box 17"/>
                <p:cNvSpPr txBox="1">
                  <a:spLocks noChangeAspect="1" noChangeArrowheads="1"/>
                </p:cNvSpPr>
                <p:nvPr/>
              </p:nvSpPr>
              <p:spPr bwMode="auto">
                <a:xfrm>
                  <a:off x="4845" y="2772"/>
                  <a:ext cx="291" cy="231"/>
                </a:xfrm>
                <a:prstGeom prst="rect">
                  <a:avLst/>
                </a:prstGeom>
                <a:noFill/>
                <a:ln w="9525">
                  <a:noFill/>
                  <a:miter lim="800000"/>
                  <a:headEnd/>
                  <a:tailEnd/>
                </a:ln>
              </p:spPr>
              <p:txBody>
                <a:bodyPr>
                  <a:prstTxWarp prst="textNoShape">
                    <a:avLst/>
                  </a:prstTxWarp>
                  <a:spAutoFit/>
                </a:bodyPr>
                <a:lstStyle/>
                <a:p>
                  <a:r>
                    <a:rPr lang="en-US" sz="1800" b="0">
                      <a:solidFill>
                        <a:srgbClr val="33CC33"/>
                      </a:solidFill>
                    </a:rPr>
                    <a:t>1</a:t>
                  </a:r>
                  <a:endParaRPr lang="en-CA" sz="1800" b="0">
                    <a:solidFill>
                      <a:srgbClr val="33CC33"/>
                    </a:solidFill>
                  </a:endParaRPr>
                </a:p>
              </p:txBody>
            </p:sp>
            <p:sp>
              <p:nvSpPr>
                <p:cNvPr id="248854" name="Text Box 18"/>
                <p:cNvSpPr txBox="1">
                  <a:spLocks noChangeAspect="1" noChangeArrowheads="1"/>
                </p:cNvSpPr>
                <p:nvPr/>
              </p:nvSpPr>
              <p:spPr bwMode="auto">
                <a:xfrm>
                  <a:off x="4826" y="2574"/>
                  <a:ext cx="196" cy="231"/>
                </a:xfrm>
                <a:prstGeom prst="rect">
                  <a:avLst/>
                </a:prstGeom>
                <a:noFill/>
                <a:ln w="9525">
                  <a:noFill/>
                  <a:miter lim="800000"/>
                  <a:headEnd/>
                  <a:tailEnd/>
                </a:ln>
              </p:spPr>
              <p:txBody>
                <a:bodyPr wrap="none">
                  <a:prstTxWarp prst="textNoShape">
                    <a:avLst/>
                  </a:prstTxWarp>
                  <a:spAutoFit/>
                </a:bodyPr>
                <a:lstStyle/>
                <a:p>
                  <a:r>
                    <a:rPr lang="en-US" sz="1800" b="0">
                      <a:solidFill>
                        <a:srgbClr val="33CC33"/>
                      </a:solidFill>
                    </a:rPr>
                    <a:t>5</a:t>
                  </a:r>
                  <a:endParaRPr lang="en-CA" sz="1800" b="0">
                    <a:solidFill>
                      <a:srgbClr val="33CC33"/>
                    </a:solidFill>
                  </a:endParaRPr>
                </a:p>
              </p:txBody>
            </p:sp>
            <p:sp>
              <p:nvSpPr>
                <p:cNvPr id="248855" name="Text Box 19"/>
                <p:cNvSpPr txBox="1">
                  <a:spLocks noChangeAspect="1" noChangeArrowheads="1"/>
                </p:cNvSpPr>
                <p:nvPr/>
              </p:nvSpPr>
              <p:spPr bwMode="auto">
                <a:xfrm>
                  <a:off x="5060" y="3049"/>
                  <a:ext cx="196" cy="231"/>
                </a:xfrm>
                <a:prstGeom prst="rect">
                  <a:avLst/>
                </a:prstGeom>
                <a:noFill/>
                <a:ln w="9525">
                  <a:noFill/>
                  <a:miter lim="800000"/>
                  <a:headEnd/>
                  <a:tailEnd/>
                </a:ln>
              </p:spPr>
              <p:txBody>
                <a:bodyPr wrap="none">
                  <a:prstTxWarp prst="textNoShape">
                    <a:avLst/>
                  </a:prstTxWarp>
                  <a:spAutoFit/>
                </a:bodyPr>
                <a:lstStyle/>
                <a:p>
                  <a:r>
                    <a:rPr lang="en-US" sz="1800" b="0">
                      <a:solidFill>
                        <a:srgbClr val="33CC33"/>
                      </a:solidFill>
                    </a:rPr>
                    <a:t>2</a:t>
                  </a:r>
                  <a:endParaRPr lang="en-CA" sz="1800" b="0">
                    <a:solidFill>
                      <a:srgbClr val="33CC33"/>
                    </a:solidFill>
                  </a:endParaRPr>
                </a:p>
              </p:txBody>
            </p:sp>
            <p:sp>
              <p:nvSpPr>
                <p:cNvPr id="248856" name="Text Box 20"/>
                <p:cNvSpPr txBox="1">
                  <a:spLocks noChangeAspect="1" noChangeArrowheads="1"/>
                </p:cNvSpPr>
                <p:nvPr/>
              </p:nvSpPr>
              <p:spPr bwMode="auto">
                <a:xfrm>
                  <a:off x="5136" y="2810"/>
                  <a:ext cx="116" cy="231"/>
                </a:xfrm>
                <a:prstGeom prst="rect">
                  <a:avLst/>
                </a:prstGeom>
                <a:noFill/>
                <a:ln w="9525">
                  <a:noFill/>
                  <a:miter lim="800000"/>
                  <a:headEnd/>
                  <a:tailEnd/>
                </a:ln>
              </p:spPr>
              <p:txBody>
                <a:bodyPr wrap="none">
                  <a:prstTxWarp prst="textNoShape">
                    <a:avLst/>
                  </a:prstTxWarp>
                  <a:spAutoFit/>
                </a:bodyPr>
                <a:lstStyle/>
                <a:p>
                  <a:endParaRPr lang="en-US" sz="1800" b="0">
                    <a:solidFill>
                      <a:srgbClr val="33CC33"/>
                    </a:solidFill>
                  </a:endParaRPr>
                </a:p>
              </p:txBody>
            </p:sp>
            <p:sp>
              <p:nvSpPr>
                <p:cNvPr id="248857" name="Rectangle 21"/>
                <p:cNvSpPr>
                  <a:spLocks noChangeAspect="1" noChangeArrowheads="1"/>
                </p:cNvSpPr>
                <p:nvPr/>
              </p:nvSpPr>
              <p:spPr bwMode="auto">
                <a:xfrm>
                  <a:off x="4433" y="2741"/>
                  <a:ext cx="116" cy="231"/>
                </a:xfrm>
                <a:prstGeom prst="rect">
                  <a:avLst/>
                </a:prstGeom>
                <a:noFill/>
                <a:ln w="9525">
                  <a:noFill/>
                  <a:miter lim="800000"/>
                  <a:headEnd/>
                  <a:tailEnd/>
                </a:ln>
              </p:spPr>
              <p:txBody>
                <a:bodyPr wrap="none">
                  <a:prstTxWarp prst="textNoShape">
                    <a:avLst/>
                  </a:prstTxWarp>
                  <a:spAutoFit/>
                </a:bodyPr>
                <a:lstStyle/>
                <a:p>
                  <a:endParaRPr lang="en-US" sz="1800" b="0">
                    <a:solidFill>
                      <a:srgbClr val="33CC33"/>
                    </a:solidFill>
                  </a:endParaRPr>
                </a:p>
              </p:txBody>
            </p:sp>
          </p:grpSp>
        </p:grpSp>
      </p:grpSp>
      <p:grpSp>
        <p:nvGrpSpPr>
          <p:cNvPr id="6" name="Group 23"/>
          <p:cNvGrpSpPr>
            <a:grpSpLocks/>
          </p:cNvGrpSpPr>
          <p:nvPr/>
        </p:nvGrpSpPr>
        <p:grpSpPr bwMode="auto">
          <a:xfrm>
            <a:off x="2819400" y="3121025"/>
            <a:ext cx="2984500" cy="511175"/>
            <a:chOff x="2872" y="2774"/>
            <a:chExt cx="1880" cy="322"/>
          </a:xfrm>
        </p:grpSpPr>
        <p:sp>
          <p:nvSpPr>
            <p:cNvPr id="248840" name="Freeform 24"/>
            <p:cNvSpPr>
              <a:spLocks/>
            </p:cNvSpPr>
            <p:nvPr/>
          </p:nvSpPr>
          <p:spPr bwMode="auto">
            <a:xfrm>
              <a:off x="3068" y="2774"/>
              <a:ext cx="1684" cy="322"/>
            </a:xfrm>
            <a:custGeom>
              <a:avLst/>
              <a:gdLst>
                <a:gd name="T0" fmla="*/ 0 w 1684"/>
                <a:gd name="T1" fmla="*/ 115 h 322"/>
                <a:gd name="T2" fmla="*/ 1204 w 1684"/>
                <a:gd name="T3" fmla="*/ 34 h 322"/>
                <a:gd name="T4" fmla="*/ 1684 w 1684"/>
                <a:gd name="T5" fmla="*/ 322 h 322"/>
                <a:gd name="T6" fmla="*/ 0 60000 65536"/>
                <a:gd name="T7" fmla="*/ 0 60000 65536"/>
                <a:gd name="T8" fmla="*/ 0 60000 65536"/>
                <a:gd name="T9" fmla="*/ 0 w 1684"/>
                <a:gd name="T10" fmla="*/ 0 h 322"/>
                <a:gd name="T11" fmla="*/ 1684 w 1684"/>
                <a:gd name="T12" fmla="*/ 322 h 322"/>
              </a:gdLst>
              <a:ahLst/>
              <a:cxnLst>
                <a:cxn ang="T6">
                  <a:pos x="T0" y="T1"/>
                </a:cxn>
                <a:cxn ang="T7">
                  <a:pos x="T2" y="T3"/>
                </a:cxn>
                <a:cxn ang="T8">
                  <a:pos x="T4" y="T5"/>
                </a:cxn>
              </a:cxnLst>
              <a:rect l="T9" t="T10" r="T11" b="T12"/>
              <a:pathLst>
                <a:path w="1684" h="322">
                  <a:moveTo>
                    <a:pt x="0" y="115"/>
                  </a:moveTo>
                  <a:cubicBezTo>
                    <a:pt x="202" y="102"/>
                    <a:pt x="923" y="0"/>
                    <a:pt x="1204" y="34"/>
                  </a:cubicBezTo>
                  <a:cubicBezTo>
                    <a:pt x="1485" y="68"/>
                    <a:pt x="1588" y="194"/>
                    <a:pt x="1684" y="322"/>
                  </a:cubicBezTo>
                </a:path>
              </a:pathLst>
            </a:custGeom>
            <a:noFill/>
            <a:ln w="12700">
              <a:solidFill>
                <a:schemeClr val="hlink"/>
              </a:solidFill>
              <a:round/>
              <a:headEnd/>
              <a:tailEnd type="triangle" w="med" len="med"/>
            </a:ln>
          </p:spPr>
          <p:txBody>
            <a:bodyPr wrap="none" anchor="ctr">
              <a:prstTxWarp prst="textNoShape">
                <a:avLst/>
              </a:prstTxWarp>
            </a:bodyPr>
            <a:lstStyle/>
            <a:p>
              <a:endParaRPr lang="en-US"/>
            </a:p>
          </p:txBody>
        </p:sp>
        <p:sp>
          <p:nvSpPr>
            <p:cNvPr id="248841" name="Oval 25"/>
            <p:cNvSpPr>
              <a:spLocks noChangeArrowheads="1"/>
            </p:cNvSpPr>
            <p:nvPr/>
          </p:nvSpPr>
          <p:spPr bwMode="auto">
            <a:xfrm>
              <a:off x="2872" y="2832"/>
              <a:ext cx="192" cy="240"/>
            </a:xfrm>
            <a:prstGeom prst="ellipse">
              <a:avLst/>
            </a:prstGeom>
            <a:noFill/>
            <a:ln w="12700">
              <a:solidFill>
                <a:schemeClr val="hlink"/>
              </a:solidFill>
              <a:round/>
              <a:headEnd/>
              <a:tailEnd/>
            </a:ln>
          </p:spPr>
          <p:txBody>
            <a:bodyPr wrap="none" anchor="ctr">
              <a:prstTxWarp prst="textNoShape">
                <a:avLst/>
              </a:prstTxWarp>
            </a:bodyPr>
            <a:lstStyle/>
            <a:p>
              <a:endParaRPr lang="en-US"/>
            </a:p>
          </p:txBody>
        </p:sp>
      </p:grpSp>
      <p:sp>
        <p:nvSpPr>
          <p:cNvPr id="1225754" name="Text Box 26"/>
          <p:cNvSpPr txBox="1">
            <a:spLocks noChangeArrowheads="1"/>
          </p:cNvSpPr>
          <p:nvPr/>
        </p:nvSpPr>
        <p:spPr bwMode="auto">
          <a:xfrm>
            <a:off x="137685" y="4719638"/>
            <a:ext cx="8906731" cy="523220"/>
          </a:xfrm>
          <a:prstGeom prst="rect">
            <a:avLst/>
          </a:prstGeom>
          <a:noFill/>
          <a:ln w="38100">
            <a:noFill/>
            <a:miter lim="800000"/>
            <a:headEnd/>
            <a:tailEnd/>
          </a:ln>
        </p:spPr>
        <p:txBody>
          <a:bodyPr wrap="none">
            <a:prstTxWarp prst="textNoShape">
              <a:avLst/>
            </a:prstTxWarp>
            <a:spAutoFit/>
          </a:bodyPr>
          <a:lstStyle/>
          <a:p>
            <a:pPr>
              <a:spcBef>
                <a:spcPct val="50000"/>
              </a:spcBef>
            </a:pPr>
            <a:r>
              <a:rPr lang="en-US" sz="2800" b="0" dirty="0"/>
              <a:t>Max is easier to find if </a:t>
            </a:r>
            <a:r>
              <a:rPr lang="en-US" sz="2800" b="0" dirty="0" smtClean="0"/>
              <a:t>the </a:t>
            </a:r>
            <a:r>
              <a:rPr lang="en-US" sz="2800" dirty="0" smtClean="0"/>
              <a:t>unsorted </a:t>
            </a:r>
            <a:r>
              <a:rPr lang="en-US" sz="2800" dirty="0" err="1" smtClean="0"/>
              <a:t>subarray</a:t>
            </a:r>
            <a:r>
              <a:rPr lang="en-US" sz="2800" dirty="0" smtClean="0"/>
              <a:t> </a:t>
            </a:r>
            <a:r>
              <a:rPr lang="en-US" sz="2800" b="0" dirty="0" smtClean="0"/>
              <a:t>is a </a:t>
            </a:r>
            <a:r>
              <a:rPr lang="en-US" sz="2800" b="0" dirty="0"/>
              <a:t>heap.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5754"/>
                                        </p:tgtEl>
                                        <p:attrNameLst>
                                          <p:attrName>style.visibility</p:attrName>
                                        </p:attrNameLst>
                                      </p:cBhvr>
                                      <p:to>
                                        <p:strVal val="visible"/>
                                      </p:to>
                                    </p:set>
                                    <p:anim calcmode="lin" valueType="num">
                                      <p:cBhvr additive="base">
                                        <p:cTn id="19" dur="500" fill="hold"/>
                                        <p:tgtEl>
                                          <p:spTgt spid="1225754"/>
                                        </p:tgtEl>
                                        <p:attrNameLst>
                                          <p:attrName>ppt_x</p:attrName>
                                        </p:attrNameLst>
                                      </p:cBhvr>
                                      <p:tavLst>
                                        <p:tav tm="0">
                                          <p:val>
                                            <p:strVal val="#ppt_x"/>
                                          </p:val>
                                        </p:tav>
                                        <p:tav tm="100000">
                                          <p:val>
                                            <p:strVal val="#ppt_x"/>
                                          </p:val>
                                        </p:tav>
                                      </p:tavLst>
                                    </p:anim>
                                    <p:anim calcmode="lin" valueType="num">
                                      <p:cBhvr additive="base">
                                        <p:cTn id="20" dur="500" fill="hold"/>
                                        <p:tgtEl>
                                          <p:spTgt spid="1225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5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Heap-Sort Algorithm</a:t>
            </a:r>
            <a:endParaRPr lang="en-US" dirty="0"/>
          </a:p>
        </p:txBody>
      </p:sp>
      <p:sp>
        <p:nvSpPr>
          <p:cNvPr id="3" name="Content Placeholder 2"/>
          <p:cNvSpPr>
            <a:spLocks noGrp="1"/>
          </p:cNvSpPr>
          <p:nvPr>
            <p:ph idx="1"/>
          </p:nvPr>
        </p:nvSpPr>
        <p:spPr/>
        <p:txBody>
          <a:bodyPr/>
          <a:lstStyle/>
          <a:p>
            <a:r>
              <a:rPr lang="en-US" dirty="0" smtClean="0"/>
              <a:t>Build an array-based (max) heap</a:t>
            </a:r>
          </a:p>
          <a:p>
            <a:r>
              <a:rPr lang="en-US" dirty="0" smtClean="0"/>
              <a:t>Iteratively call </a:t>
            </a:r>
            <a:r>
              <a:rPr lang="en-US" dirty="0" err="1" smtClean="0"/>
              <a:t>removeMax</a:t>
            </a:r>
            <a:r>
              <a:rPr lang="en-US" dirty="0" smtClean="0"/>
              <a:t>() to extract the keys in descending order</a:t>
            </a:r>
          </a:p>
          <a:p>
            <a:r>
              <a:rPr lang="en-US" dirty="0" smtClean="0"/>
              <a:t>Store the keys as they are extracted in the unused tail portion of the array</a:t>
            </a:r>
          </a:p>
          <a:p>
            <a:r>
              <a:rPr lang="en-US" dirty="0" smtClean="0"/>
              <a:t>Thus </a:t>
            </a:r>
            <a:r>
              <a:rPr lang="en-US" dirty="0" err="1" smtClean="0"/>
              <a:t>HeapSort</a:t>
            </a:r>
            <a:r>
              <a:rPr lang="en-US" dirty="0" smtClean="0"/>
              <a:t> is in-place!</a:t>
            </a:r>
          </a:p>
          <a:p>
            <a:r>
              <a:rPr lang="en-US" dirty="0" smtClean="0"/>
              <a:t>But is it stable?</a:t>
            </a:r>
          </a:p>
          <a:p>
            <a:pPr lvl="1"/>
            <a:r>
              <a:rPr lang="en-US" dirty="0" smtClean="0"/>
              <a:t>No – heap operations may disorder 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Heapsort</a:t>
            </a:r>
            <a:r>
              <a:rPr lang="en-US" dirty="0" smtClean="0"/>
              <a:t> is Not Stable</a:t>
            </a:r>
            <a:endParaRPr lang="en-US" dirty="0"/>
          </a:p>
        </p:txBody>
      </p:sp>
      <p:sp>
        <p:nvSpPr>
          <p:cNvPr id="3" name="Content Placeholder 2"/>
          <p:cNvSpPr>
            <a:spLocks noGrp="1"/>
          </p:cNvSpPr>
          <p:nvPr>
            <p:ph idx="1"/>
          </p:nvPr>
        </p:nvSpPr>
        <p:spPr>
          <a:xfrm>
            <a:off x="457200" y="1169110"/>
            <a:ext cx="8229600" cy="913690"/>
          </a:xfrm>
        </p:spPr>
        <p:txBody>
          <a:bodyPr/>
          <a:lstStyle/>
          <a:p>
            <a:r>
              <a:rPr lang="en-US" dirty="0" smtClean="0"/>
              <a:t>Example (</a:t>
            </a:r>
            <a:r>
              <a:rPr lang="en-US" dirty="0" err="1" smtClean="0"/>
              <a:t>MaxHeap</a:t>
            </a:r>
            <a:r>
              <a:rPr lang="en-US" dirty="0" smtClean="0"/>
              <a:t>)</a:t>
            </a:r>
            <a:endParaRPr lang="en-US" dirty="0"/>
          </a:p>
        </p:txBody>
      </p:sp>
      <p:grpSp>
        <p:nvGrpSpPr>
          <p:cNvPr id="4" name="Group 3"/>
          <p:cNvGrpSpPr/>
          <p:nvPr/>
        </p:nvGrpSpPr>
        <p:grpSpPr>
          <a:xfrm>
            <a:off x="762000" y="2493963"/>
            <a:ext cx="1330325" cy="741363"/>
            <a:chOff x="625475" y="5216525"/>
            <a:chExt cx="1330325" cy="741363"/>
          </a:xfrm>
        </p:grpSpPr>
        <p:sp>
          <p:nvSpPr>
            <p:cNvPr id="5" name="Oval 39"/>
            <p:cNvSpPr>
              <a:spLocks noChangeArrowheads="1"/>
            </p:cNvSpPr>
            <p:nvPr/>
          </p:nvSpPr>
          <p:spPr bwMode="auto">
            <a:xfrm>
              <a:off x="1147763" y="5216525"/>
              <a:ext cx="284162"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3</a:t>
              </a:r>
              <a:endParaRPr lang="en-US" sz="1800" dirty="0">
                <a:solidFill>
                  <a:schemeClr val="bg1"/>
                </a:solidFill>
                <a:latin typeface="Times New Roman" pitchFamily="39" charset="0"/>
                <a:sym typeface="Symbol" pitchFamily="39" charset="2"/>
              </a:endParaRPr>
            </a:p>
          </p:txBody>
        </p:sp>
        <p:sp>
          <p:nvSpPr>
            <p:cNvPr id="6" name="Oval 40"/>
            <p:cNvSpPr>
              <a:spLocks noChangeArrowheads="1"/>
            </p:cNvSpPr>
            <p:nvPr/>
          </p:nvSpPr>
          <p:spPr bwMode="auto">
            <a:xfrm>
              <a:off x="1670050" y="5672138"/>
              <a:ext cx="285750"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cxnSp>
          <p:nvCxnSpPr>
            <p:cNvPr id="7" name="AutoShape 45"/>
            <p:cNvCxnSpPr>
              <a:cxnSpLocks noChangeShapeType="1"/>
              <a:stCxn id="9" idx="7"/>
              <a:endCxn id="5" idx="3"/>
            </p:cNvCxnSpPr>
            <p:nvPr/>
          </p:nvCxnSpPr>
          <p:spPr bwMode="auto">
            <a:xfrm flipV="1">
              <a:off x="868363" y="5467350"/>
              <a:ext cx="320675" cy="239713"/>
            </a:xfrm>
            <a:prstGeom prst="straightConnector1">
              <a:avLst/>
            </a:prstGeom>
            <a:noFill/>
            <a:ln w="19050">
              <a:solidFill>
                <a:schemeClr val="tx1"/>
              </a:solidFill>
              <a:round/>
              <a:headEnd/>
              <a:tailEnd/>
            </a:ln>
            <a:effectLst/>
          </p:spPr>
        </p:cxnSp>
        <p:cxnSp>
          <p:nvCxnSpPr>
            <p:cNvPr id="8" name="AutoShape 46"/>
            <p:cNvCxnSpPr>
              <a:cxnSpLocks noChangeShapeType="1"/>
              <a:stCxn id="6" idx="1"/>
              <a:endCxn id="5" idx="5"/>
            </p:cNvCxnSpPr>
            <p:nvPr/>
          </p:nvCxnSpPr>
          <p:spPr bwMode="auto">
            <a:xfrm flipH="1" flipV="1">
              <a:off x="1390650" y="5467350"/>
              <a:ext cx="322263" cy="239713"/>
            </a:xfrm>
            <a:prstGeom prst="straightConnector1">
              <a:avLst/>
            </a:prstGeom>
            <a:noFill/>
            <a:ln w="19050">
              <a:solidFill>
                <a:schemeClr val="tx1"/>
              </a:solidFill>
              <a:round/>
              <a:headEnd/>
              <a:tailEnd/>
            </a:ln>
            <a:effectLst/>
          </p:spPr>
        </p:cxnSp>
        <p:sp>
          <p:nvSpPr>
            <p:cNvPr id="9" name="Oval 47"/>
            <p:cNvSpPr>
              <a:spLocks noChangeArrowheads="1"/>
            </p:cNvSpPr>
            <p:nvPr/>
          </p:nvSpPr>
          <p:spPr bwMode="auto">
            <a:xfrm>
              <a:off x="625475" y="5672138"/>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1</a:t>
              </a:r>
              <a:endParaRPr lang="en-US" sz="1800" dirty="0">
                <a:solidFill>
                  <a:schemeClr val="bg1"/>
                </a:solidFill>
                <a:latin typeface="Times New Roman" pitchFamily="39" charset="0"/>
                <a:sym typeface="Symbol" pitchFamily="39" charset="2"/>
              </a:endParaRPr>
            </a:p>
          </p:txBody>
        </p:sp>
      </p:grpSp>
      <p:grpSp>
        <p:nvGrpSpPr>
          <p:cNvPr id="10" name="Group 9"/>
          <p:cNvGrpSpPr/>
          <p:nvPr/>
        </p:nvGrpSpPr>
        <p:grpSpPr>
          <a:xfrm>
            <a:off x="3284537" y="2493963"/>
            <a:ext cx="1874838" cy="1178719"/>
            <a:chOff x="3570287" y="5091113"/>
            <a:chExt cx="1874838" cy="1178719"/>
          </a:xfrm>
        </p:grpSpPr>
        <p:cxnSp>
          <p:nvCxnSpPr>
            <p:cNvPr id="11" name="AutoShape 45"/>
            <p:cNvCxnSpPr>
              <a:cxnSpLocks noChangeShapeType="1"/>
              <a:stCxn id="14" idx="7"/>
            </p:cNvCxnSpPr>
            <p:nvPr/>
          </p:nvCxnSpPr>
          <p:spPr bwMode="auto">
            <a:xfrm flipV="1">
              <a:off x="3813175" y="5779294"/>
              <a:ext cx="320675" cy="239713"/>
            </a:xfrm>
            <a:prstGeom prst="straightConnector1">
              <a:avLst/>
            </a:prstGeom>
            <a:noFill/>
            <a:ln w="19050">
              <a:solidFill>
                <a:schemeClr val="tx1"/>
              </a:solidFill>
              <a:round/>
              <a:headEnd/>
              <a:tailEnd/>
            </a:ln>
            <a:effectLst/>
          </p:spPr>
        </p:cxnSp>
        <p:grpSp>
          <p:nvGrpSpPr>
            <p:cNvPr id="12" name="Group 11"/>
            <p:cNvGrpSpPr/>
            <p:nvPr/>
          </p:nvGrpSpPr>
          <p:grpSpPr>
            <a:xfrm>
              <a:off x="3570287" y="5091113"/>
              <a:ext cx="1874838" cy="1178719"/>
              <a:chOff x="3570287" y="5091113"/>
              <a:chExt cx="1874838" cy="1178719"/>
            </a:xfrm>
          </p:grpSpPr>
          <p:grpSp>
            <p:nvGrpSpPr>
              <p:cNvPr id="13" name="Group 12"/>
              <p:cNvGrpSpPr/>
              <p:nvPr/>
            </p:nvGrpSpPr>
            <p:grpSpPr>
              <a:xfrm>
                <a:off x="4114800" y="5091113"/>
                <a:ext cx="1330325" cy="741363"/>
                <a:chOff x="3924300" y="5301456"/>
                <a:chExt cx="1330325" cy="741363"/>
              </a:xfrm>
            </p:grpSpPr>
            <p:sp>
              <p:nvSpPr>
                <p:cNvPr id="15" name="Oval 39"/>
                <p:cNvSpPr>
                  <a:spLocks noChangeArrowheads="1"/>
                </p:cNvSpPr>
                <p:nvPr/>
              </p:nvSpPr>
              <p:spPr bwMode="auto">
                <a:xfrm>
                  <a:off x="4446588" y="5301456"/>
                  <a:ext cx="284162"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3</a:t>
                  </a:r>
                  <a:endParaRPr lang="en-US" sz="1800" dirty="0">
                    <a:solidFill>
                      <a:schemeClr val="bg1"/>
                    </a:solidFill>
                    <a:latin typeface="Times New Roman" pitchFamily="39" charset="0"/>
                    <a:sym typeface="Symbol" pitchFamily="39" charset="2"/>
                  </a:endParaRPr>
                </a:p>
              </p:txBody>
            </p:sp>
            <p:sp>
              <p:nvSpPr>
                <p:cNvPr id="16" name="Oval 40"/>
                <p:cNvSpPr>
                  <a:spLocks noChangeArrowheads="1"/>
                </p:cNvSpPr>
                <p:nvPr/>
              </p:nvSpPr>
              <p:spPr bwMode="auto">
                <a:xfrm>
                  <a:off x="4968875" y="5757069"/>
                  <a:ext cx="285750"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cxnSp>
              <p:nvCxnSpPr>
                <p:cNvPr id="17" name="AutoShape 45"/>
                <p:cNvCxnSpPr>
                  <a:cxnSpLocks noChangeShapeType="1"/>
                  <a:stCxn id="19" idx="7"/>
                  <a:endCxn id="15" idx="3"/>
                </p:cNvCxnSpPr>
                <p:nvPr/>
              </p:nvCxnSpPr>
              <p:spPr bwMode="auto">
                <a:xfrm flipV="1">
                  <a:off x="4167188" y="5552281"/>
                  <a:ext cx="320675" cy="239713"/>
                </a:xfrm>
                <a:prstGeom prst="straightConnector1">
                  <a:avLst/>
                </a:prstGeom>
                <a:noFill/>
                <a:ln w="19050">
                  <a:solidFill>
                    <a:schemeClr val="tx1"/>
                  </a:solidFill>
                  <a:round/>
                  <a:headEnd/>
                  <a:tailEnd/>
                </a:ln>
                <a:effectLst/>
              </p:spPr>
            </p:cxnSp>
            <p:cxnSp>
              <p:nvCxnSpPr>
                <p:cNvPr id="18" name="AutoShape 46"/>
                <p:cNvCxnSpPr>
                  <a:cxnSpLocks noChangeShapeType="1"/>
                  <a:stCxn id="16" idx="1"/>
                  <a:endCxn id="15" idx="5"/>
                </p:cNvCxnSpPr>
                <p:nvPr/>
              </p:nvCxnSpPr>
              <p:spPr bwMode="auto">
                <a:xfrm flipH="1" flipV="1">
                  <a:off x="4689475" y="5552281"/>
                  <a:ext cx="322263" cy="239713"/>
                </a:xfrm>
                <a:prstGeom prst="straightConnector1">
                  <a:avLst/>
                </a:prstGeom>
                <a:noFill/>
                <a:ln w="19050">
                  <a:solidFill>
                    <a:schemeClr val="tx1"/>
                  </a:solidFill>
                  <a:round/>
                  <a:headEnd/>
                  <a:tailEnd/>
                </a:ln>
                <a:effectLst/>
              </p:spPr>
            </p:cxnSp>
            <p:sp>
              <p:nvSpPr>
                <p:cNvPr id="19" name="Oval 47"/>
                <p:cNvSpPr>
                  <a:spLocks noChangeArrowheads="1"/>
                </p:cNvSpPr>
                <p:nvPr/>
              </p:nvSpPr>
              <p:spPr bwMode="auto">
                <a:xfrm>
                  <a:off x="3924300" y="5757069"/>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1</a:t>
                  </a:r>
                  <a:endParaRPr lang="en-US" sz="1800" dirty="0">
                    <a:solidFill>
                      <a:schemeClr val="bg1"/>
                    </a:solidFill>
                    <a:latin typeface="Times New Roman" pitchFamily="39" charset="0"/>
                    <a:sym typeface="Symbol" pitchFamily="39" charset="2"/>
                  </a:endParaRPr>
                </a:p>
              </p:txBody>
            </p:sp>
          </p:grpSp>
          <p:sp>
            <p:nvSpPr>
              <p:cNvPr id="14" name="Oval 47"/>
              <p:cNvSpPr>
                <a:spLocks noChangeArrowheads="1"/>
              </p:cNvSpPr>
              <p:nvPr/>
            </p:nvSpPr>
            <p:spPr bwMode="auto">
              <a:xfrm>
                <a:off x="3570287" y="5984082"/>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grpSp>
      </p:grpSp>
      <p:grpSp>
        <p:nvGrpSpPr>
          <p:cNvPr id="20" name="Group 19"/>
          <p:cNvGrpSpPr/>
          <p:nvPr/>
        </p:nvGrpSpPr>
        <p:grpSpPr>
          <a:xfrm>
            <a:off x="6237287" y="2493963"/>
            <a:ext cx="1839913" cy="1185069"/>
            <a:chOff x="6523037" y="5091113"/>
            <a:chExt cx="1839913" cy="1185069"/>
          </a:xfrm>
        </p:grpSpPr>
        <p:grpSp>
          <p:nvGrpSpPr>
            <p:cNvPr id="21" name="Group 20"/>
            <p:cNvGrpSpPr/>
            <p:nvPr/>
          </p:nvGrpSpPr>
          <p:grpSpPr>
            <a:xfrm>
              <a:off x="7032625" y="5091113"/>
              <a:ext cx="1330325" cy="741363"/>
              <a:chOff x="7032625" y="5198269"/>
              <a:chExt cx="1330325" cy="741363"/>
            </a:xfrm>
          </p:grpSpPr>
          <p:sp>
            <p:nvSpPr>
              <p:cNvPr id="24" name="Oval 39"/>
              <p:cNvSpPr>
                <a:spLocks noChangeArrowheads="1"/>
              </p:cNvSpPr>
              <p:nvPr/>
            </p:nvSpPr>
            <p:spPr bwMode="auto">
              <a:xfrm>
                <a:off x="7554913" y="5198269"/>
                <a:ext cx="284162"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3</a:t>
                </a:r>
                <a:endParaRPr lang="en-US" sz="1800" dirty="0">
                  <a:solidFill>
                    <a:schemeClr val="bg1"/>
                  </a:solidFill>
                  <a:latin typeface="Times New Roman" pitchFamily="39" charset="0"/>
                  <a:sym typeface="Symbol" pitchFamily="39" charset="2"/>
                </a:endParaRPr>
              </a:p>
            </p:txBody>
          </p:sp>
          <p:sp>
            <p:nvSpPr>
              <p:cNvPr id="25" name="Oval 40"/>
              <p:cNvSpPr>
                <a:spLocks noChangeArrowheads="1"/>
              </p:cNvSpPr>
              <p:nvPr/>
            </p:nvSpPr>
            <p:spPr bwMode="auto">
              <a:xfrm>
                <a:off x="8077200" y="5653882"/>
                <a:ext cx="285750"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cxnSp>
            <p:nvCxnSpPr>
              <p:cNvPr id="26" name="AutoShape 45"/>
              <p:cNvCxnSpPr>
                <a:cxnSpLocks noChangeShapeType="1"/>
                <a:stCxn id="28" idx="7"/>
                <a:endCxn id="24" idx="3"/>
              </p:cNvCxnSpPr>
              <p:nvPr/>
            </p:nvCxnSpPr>
            <p:spPr bwMode="auto">
              <a:xfrm flipV="1">
                <a:off x="7275513" y="5449094"/>
                <a:ext cx="320675" cy="239713"/>
              </a:xfrm>
              <a:prstGeom prst="straightConnector1">
                <a:avLst/>
              </a:prstGeom>
              <a:noFill/>
              <a:ln w="19050">
                <a:solidFill>
                  <a:schemeClr val="tx1"/>
                </a:solidFill>
                <a:round/>
                <a:headEnd/>
                <a:tailEnd/>
              </a:ln>
              <a:effectLst/>
            </p:spPr>
          </p:cxnSp>
          <p:cxnSp>
            <p:nvCxnSpPr>
              <p:cNvPr id="27" name="AutoShape 46"/>
              <p:cNvCxnSpPr>
                <a:cxnSpLocks noChangeShapeType="1"/>
                <a:stCxn id="25" idx="1"/>
                <a:endCxn id="24" idx="5"/>
              </p:cNvCxnSpPr>
              <p:nvPr/>
            </p:nvCxnSpPr>
            <p:spPr bwMode="auto">
              <a:xfrm flipH="1" flipV="1">
                <a:off x="7797800" y="5449094"/>
                <a:ext cx="322263" cy="239713"/>
              </a:xfrm>
              <a:prstGeom prst="straightConnector1">
                <a:avLst/>
              </a:prstGeom>
              <a:noFill/>
              <a:ln w="19050">
                <a:solidFill>
                  <a:schemeClr val="tx1"/>
                </a:solidFill>
                <a:round/>
                <a:headEnd/>
                <a:tailEnd/>
              </a:ln>
              <a:effectLst/>
            </p:spPr>
          </p:cxnSp>
          <p:sp>
            <p:nvSpPr>
              <p:cNvPr id="28" name="Oval 47"/>
              <p:cNvSpPr>
                <a:spLocks noChangeArrowheads="1"/>
              </p:cNvSpPr>
              <p:nvPr/>
            </p:nvSpPr>
            <p:spPr bwMode="auto">
              <a:xfrm>
                <a:off x="7032625" y="5653882"/>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grpSp>
        <p:cxnSp>
          <p:nvCxnSpPr>
            <p:cNvPr id="22" name="AutoShape 45"/>
            <p:cNvCxnSpPr>
              <a:cxnSpLocks noChangeShapeType="1"/>
              <a:stCxn id="23" idx="7"/>
            </p:cNvCxnSpPr>
            <p:nvPr/>
          </p:nvCxnSpPr>
          <p:spPr bwMode="auto">
            <a:xfrm flipV="1">
              <a:off x="6765925" y="5785644"/>
              <a:ext cx="320675" cy="239713"/>
            </a:xfrm>
            <a:prstGeom prst="straightConnector1">
              <a:avLst/>
            </a:prstGeom>
            <a:noFill/>
            <a:ln w="19050">
              <a:solidFill>
                <a:schemeClr val="tx1"/>
              </a:solidFill>
              <a:round/>
              <a:headEnd/>
              <a:tailEnd/>
            </a:ln>
            <a:effectLst/>
          </p:spPr>
        </p:cxnSp>
        <p:sp>
          <p:nvSpPr>
            <p:cNvPr id="23" name="Oval 47"/>
            <p:cNvSpPr>
              <a:spLocks noChangeArrowheads="1"/>
            </p:cNvSpPr>
            <p:nvPr/>
          </p:nvSpPr>
          <p:spPr bwMode="auto">
            <a:xfrm>
              <a:off x="6523037" y="5990432"/>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1</a:t>
              </a:r>
              <a:endParaRPr lang="en-US" sz="1800" dirty="0">
                <a:solidFill>
                  <a:schemeClr val="bg1"/>
                </a:solidFill>
                <a:latin typeface="Times New Roman" pitchFamily="39" charset="0"/>
                <a:sym typeface="Symbol" pitchFamily="39" charset="2"/>
              </a:endParaRPr>
            </a:p>
          </p:txBody>
        </p:sp>
      </p:grpSp>
      <p:grpSp>
        <p:nvGrpSpPr>
          <p:cNvPr id="29" name="Group 28"/>
          <p:cNvGrpSpPr/>
          <p:nvPr/>
        </p:nvGrpSpPr>
        <p:grpSpPr>
          <a:xfrm>
            <a:off x="2336800" y="2580244"/>
            <a:ext cx="1145539" cy="524906"/>
            <a:chOff x="2622550" y="5177394"/>
            <a:chExt cx="1145539" cy="524906"/>
          </a:xfrm>
        </p:grpSpPr>
        <p:sp>
          <p:nvSpPr>
            <p:cNvPr id="30" name="TextBox 29"/>
            <p:cNvSpPr txBox="1"/>
            <p:nvPr/>
          </p:nvSpPr>
          <p:spPr>
            <a:xfrm>
              <a:off x="2622550" y="5177394"/>
              <a:ext cx="1031239" cy="369332"/>
            </a:xfrm>
            <a:prstGeom prst="rect">
              <a:avLst/>
            </a:prstGeom>
            <a:noFill/>
          </p:spPr>
          <p:txBody>
            <a:bodyPr wrap="none" rtlCol="0">
              <a:spAutoFit/>
            </a:bodyPr>
            <a:lstStyle/>
            <a:p>
              <a:r>
                <a:rPr lang="en-US" dirty="0"/>
                <a:t>i</a:t>
              </a:r>
              <a:r>
                <a:rPr lang="en-US" dirty="0" smtClean="0"/>
                <a:t>nsert(2)</a:t>
              </a:r>
              <a:endParaRPr lang="en-US" dirty="0"/>
            </a:p>
          </p:txBody>
        </p:sp>
        <p:sp>
          <p:nvSpPr>
            <p:cNvPr id="31" name="Right Arrow 30"/>
            <p:cNvSpPr/>
            <p:nvPr/>
          </p:nvSpPr>
          <p:spPr bwMode="auto">
            <a:xfrm>
              <a:off x="2622550" y="5546726"/>
              <a:ext cx="1145539" cy="155574"/>
            </a:xfrm>
            <a:prstGeom prst="rightArrow">
              <a:avLst/>
            </a:prstGeom>
            <a:solidFill>
              <a:srgbClr val="494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grpSp>
      <p:grpSp>
        <p:nvGrpSpPr>
          <p:cNvPr id="32" name="Group 31"/>
          <p:cNvGrpSpPr/>
          <p:nvPr/>
        </p:nvGrpSpPr>
        <p:grpSpPr>
          <a:xfrm>
            <a:off x="5353050" y="2595047"/>
            <a:ext cx="1145539" cy="532328"/>
            <a:chOff x="5638800" y="5192197"/>
            <a:chExt cx="1145539" cy="532328"/>
          </a:xfrm>
        </p:grpSpPr>
        <p:sp>
          <p:nvSpPr>
            <p:cNvPr id="33" name="TextBox 32"/>
            <p:cNvSpPr txBox="1"/>
            <p:nvPr/>
          </p:nvSpPr>
          <p:spPr>
            <a:xfrm>
              <a:off x="5689600" y="5192197"/>
              <a:ext cx="954934" cy="369332"/>
            </a:xfrm>
            <a:prstGeom prst="rect">
              <a:avLst/>
            </a:prstGeom>
            <a:noFill/>
          </p:spPr>
          <p:txBody>
            <a:bodyPr wrap="none" rtlCol="0">
              <a:spAutoFit/>
            </a:bodyPr>
            <a:lstStyle/>
            <a:p>
              <a:r>
                <a:rPr lang="en-US" dirty="0" err="1" smtClean="0"/>
                <a:t>upheap</a:t>
              </a:r>
              <a:endParaRPr lang="en-US" dirty="0"/>
            </a:p>
          </p:txBody>
        </p:sp>
        <p:sp>
          <p:nvSpPr>
            <p:cNvPr id="34" name="Right Arrow 33"/>
            <p:cNvSpPr/>
            <p:nvPr/>
          </p:nvSpPr>
          <p:spPr bwMode="auto">
            <a:xfrm>
              <a:off x="5638800" y="5568951"/>
              <a:ext cx="1145539" cy="155574"/>
            </a:xfrm>
            <a:prstGeom prst="rightArrow">
              <a:avLst/>
            </a:prstGeom>
            <a:solidFill>
              <a:srgbClr val="494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grpSp>
      <p:grpSp>
        <p:nvGrpSpPr>
          <p:cNvPr id="35" name="Group 34"/>
          <p:cNvGrpSpPr/>
          <p:nvPr/>
        </p:nvGrpSpPr>
        <p:grpSpPr>
          <a:xfrm>
            <a:off x="762000" y="4457699"/>
            <a:ext cx="806450" cy="741363"/>
            <a:chOff x="625475" y="5216525"/>
            <a:chExt cx="806450" cy="741363"/>
          </a:xfrm>
        </p:grpSpPr>
        <p:sp>
          <p:nvSpPr>
            <p:cNvPr id="36" name="Oval 39"/>
            <p:cNvSpPr>
              <a:spLocks noChangeArrowheads="1"/>
            </p:cNvSpPr>
            <p:nvPr/>
          </p:nvSpPr>
          <p:spPr bwMode="auto">
            <a:xfrm>
              <a:off x="1147763" y="5216525"/>
              <a:ext cx="284162"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3</a:t>
              </a:r>
              <a:endParaRPr lang="en-US" sz="1800" dirty="0">
                <a:solidFill>
                  <a:schemeClr val="bg1"/>
                </a:solidFill>
                <a:latin typeface="Times New Roman" pitchFamily="39" charset="0"/>
                <a:sym typeface="Symbol" pitchFamily="39" charset="2"/>
              </a:endParaRPr>
            </a:p>
          </p:txBody>
        </p:sp>
        <p:cxnSp>
          <p:nvCxnSpPr>
            <p:cNvPr id="38" name="AutoShape 45"/>
            <p:cNvCxnSpPr>
              <a:cxnSpLocks noChangeShapeType="1"/>
              <a:stCxn id="40" idx="7"/>
              <a:endCxn id="36" idx="3"/>
            </p:cNvCxnSpPr>
            <p:nvPr/>
          </p:nvCxnSpPr>
          <p:spPr bwMode="auto">
            <a:xfrm flipV="1">
              <a:off x="868363" y="5467350"/>
              <a:ext cx="320675" cy="239713"/>
            </a:xfrm>
            <a:prstGeom prst="straightConnector1">
              <a:avLst/>
            </a:prstGeom>
            <a:noFill/>
            <a:ln w="19050">
              <a:solidFill>
                <a:schemeClr val="tx1"/>
              </a:solidFill>
              <a:round/>
              <a:headEnd/>
              <a:tailEnd/>
            </a:ln>
            <a:effectLst/>
          </p:spPr>
        </p:cxnSp>
        <p:sp>
          <p:nvSpPr>
            <p:cNvPr id="40" name="Oval 47"/>
            <p:cNvSpPr>
              <a:spLocks noChangeArrowheads="1"/>
            </p:cNvSpPr>
            <p:nvPr/>
          </p:nvSpPr>
          <p:spPr bwMode="auto">
            <a:xfrm>
              <a:off x="625475" y="5672138"/>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grpSp>
      <p:grpSp>
        <p:nvGrpSpPr>
          <p:cNvPr id="60" name="Group 59"/>
          <p:cNvGrpSpPr/>
          <p:nvPr/>
        </p:nvGrpSpPr>
        <p:grpSpPr>
          <a:xfrm>
            <a:off x="2336800" y="4543980"/>
            <a:ext cx="1145539" cy="524906"/>
            <a:chOff x="2622550" y="5177394"/>
            <a:chExt cx="1145539" cy="524906"/>
          </a:xfrm>
        </p:grpSpPr>
        <p:sp>
          <p:nvSpPr>
            <p:cNvPr id="61" name="TextBox 60"/>
            <p:cNvSpPr txBox="1"/>
            <p:nvPr/>
          </p:nvSpPr>
          <p:spPr>
            <a:xfrm>
              <a:off x="2622550" y="5177394"/>
              <a:ext cx="1031239" cy="369332"/>
            </a:xfrm>
            <a:prstGeom prst="rect">
              <a:avLst/>
            </a:prstGeom>
            <a:noFill/>
          </p:spPr>
          <p:txBody>
            <a:bodyPr wrap="none" rtlCol="0">
              <a:spAutoFit/>
            </a:bodyPr>
            <a:lstStyle/>
            <a:p>
              <a:r>
                <a:rPr lang="en-US" dirty="0"/>
                <a:t>i</a:t>
              </a:r>
              <a:r>
                <a:rPr lang="en-US" dirty="0" smtClean="0"/>
                <a:t>nsert(2)</a:t>
              </a:r>
              <a:endParaRPr lang="en-US" dirty="0"/>
            </a:p>
          </p:txBody>
        </p:sp>
        <p:sp>
          <p:nvSpPr>
            <p:cNvPr id="62" name="Right Arrow 61"/>
            <p:cNvSpPr/>
            <p:nvPr/>
          </p:nvSpPr>
          <p:spPr bwMode="auto">
            <a:xfrm>
              <a:off x="2622550" y="5546726"/>
              <a:ext cx="1145539" cy="155574"/>
            </a:xfrm>
            <a:prstGeom prst="rightArrow">
              <a:avLst/>
            </a:prstGeom>
            <a:solidFill>
              <a:srgbClr val="494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grpSp>
      <p:grpSp>
        <p:nvGrpSpPr>
          <p:cNvPr id="101" name="Group 100"/>
          <p:cNvGrpSpPr/>
          <p:nvPr/>
        </p:nvGrpSpPr>
        <p:grpSpPr>
          <a:xfrm>
            <a:off x="6696075" y="3309700"/>
            <a:ext cx="1513356" cy="369332"/>
            <a:chOff x="6696075" y="3309700"/>
            <a:chExt cx="1513356" cy="369332"/>
          </a:xfrm>
        </p:grpSpPr>
        <p:sp>
          <p:nvSpPr>
            <p:cNvPr id="66" name="TextBox 65"/>
            <p:cNvSpPr txBox="1"/>
            <p:nvPr/>
          </p:nvSpPr>
          <p:spPr>
            <a:xfrm>
              <a:off x="7716838" y="3309700"/>
              <a:ext cx="492593" cy="369332"/>
            </a:xfrm>
            <a:prstGeom prst="rect">
              <a:avLst/>
            </a:prstGeom>
            <a:noFill/>
          </p:spPr>
          <p:txBody>
            <a:bodyPr wrap="none" rtlCol="0">
              <a:spAutoFit/>
            </a:bodyPr>
            <a:lstStyle/>
            <a:p>
              <a:r>
                <a:rPr lang="en-US" dirty="0" smtClean="0"/>
                <a:t>1st</a:t>
              </a:r>
              <a:endParaRPr lang="en-US" dirty="0"/>
            </a:p>
          </p:txBody>
        </p:sp>
        <p:sp>
          <p:nvSpPr>
            <p:cNvPr id="98" name="TextBox 97"/>
            <p:cNvSpPr txBox="1"/>
            <p:nvPr/>
          </p:nvSpPr>
          <p:spPr>
            <a:xfrm>
              <a:off x="6696075" y="3309700"/>
              <a:ext cx="569800" cy="369332"/>
            </a:xfrm>
            <a:prstGeom prst="rect">
              <a:avLst/>
            </a:prstGeom>
            <a:noFill/>
          </p:spPr>
          <p:txBody>
            <a:bodyPr wrap="none" rtlCol="0">
              <a:spAutoFit/>
            </a:bodyPr>
            <a:lstStyle/>
            <a:p>
              <a:r>
                <a:rPr lang="en-US" dirty="0" smtClean="0"/>
                <a:t>2nd</a:t>
              </a:r>
              <a:endParaRPr lang="en-US" dirty="0"/>
            </a:p>
          </p:txBody>
        </p:sp>
      </p:grpSp>
      <p:grpSp>
        <p:nvGrpSpPr>
          <p:cNvPr id="102" name="Group 101"/>
          <p:cNvGrpSpPr/>
          <p:nvPr/>
        </p:nvGrpSpPr>
        <p:grpSpPr>
          <a:xfrm>
            <a:off x="3739413" y="4457699"/>
            <a:ext cx="1613637" cy="1223965"/>
            <a:chOff x="3739413" y="4457699"/>
            <a:chExt cx="1613637" cy="1223965"/>
          </a:xfrm>
        </p:grpSpPr>
        <p:grpSp>
          <p:nvGrpSpPr>
            <p:cNvPr id="44" name="Group 43"/>
            <p:cNvGrpSpPr/>
            <p:nvPr/>
          </p:nvGrpSpPr>
          <p:grpSpPr>
            <a:xfrm>
              <a:off x="3829050" y="4457699"/>
              <a:ext cx="1330325" cy="741363"/>
              <a:chOff x="3924300" y="5301456"/>
              <a:chExt cx="1330325" cy="741363"/>
            </a:xfrm>
          </p:grpSpPr>
          <p:sp>
            <p:nvSpPr>
              <p:cNvPr id="46" name="Oval 39"/>
              <p:cNvSpPr>
                <a:spLocks noChangeArrowheads="1"/>
              </p:cNvSpPr>
              <p:nvPr/>
            </p:nvSpPr>
            <p:spPr bwMode="auto">
              <a:xfrm>
                <a:off x="4446588" y="5301456"/>
                <a:ext cx="284162"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3</a:t>
                </a:r>
                <a:endParaRPr lang="en-US" sz="1800" dirty="0">
                  <a:solidFill>
                    <a:schemeClr val="bg1"/>
                  </a:solidFill>
                  <a:latin typeface="Times New Roman" pitchFamily="39" charset="0"/>
                  <a:sym typeface="Symbol" pitchFamily="39" charset="2"/>
                </a:endParaRPr>
              </a:p>
            </p:txBody>
          </p:sp>
          <p:sp>
            <p:nvSpPr>
              <p:cNvPr id="47" name="Oval 40"/>
              <p:cNvSpPr>
                <a:spLocks noChangeArrowheads="1"/>
              </p:cNvSpPr>
              <p:nvPr/>
            </p:nvSpPr>
            <p:spPr bwMode="auto">
              <a:xfrm>
                <a:off x="4968875" y="5757069"/>
                <a:ext cx="285750"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cxnSp>
            <p:nvCxnSpPr>
              <p:cNvPr id="48" name="AutoShape 45"/>
              <p:cNvCxnSpPr>
                <a:cxnSpLocks noChangeShapeType="1"/>
                <a:stCxn id="50" idx="7"/>
                <a:endCxn id="46" idx="3"/>
              </p:cNvCxnSpPr>
              <p:nvPr/>
            </p:nvCxnSpPr>
            <p:spPr bwMode="auto">
              <a:xfrm flipV="1">
                <a:off x="4167188" y="5552281"/>
                <a:ext cx="320675" cy="239713"/>
              </a:xfrm>
              <a:prstGeom prst="straightConnector1">
                <a:avLst/>
              </a:prstGeom>
              <a:noFill/>
              <a:ln w="19050">
                <a:solidFill>
                  <a:schemeClr val="tx1"/>
                </a:solidFill>
                <a:round/>
                <a:headEnd/>
                <a:tailEnd/>
              </a:ln>
              <a:effectLst/>
            </p:spPr>
          </p:cxnSp>
          <p:cxnSp>
            <p:nvCxnSpPr>
              <p:cNvPr id="49" name="AutoShape 46"/>
              <p:cNvCxnSpPr>
                <a:cxnSpLocks noChangeShapeType="1"/>
                <a:stCxn id="47" idx="1"/>
                <a:endCxn id="46" idx="5"/>
              </p:cNvCxnSpPr>
              <p:nvPr/>
            </p:nvCxnSpPr>
            <p:spPr bwMode="auto">
              <a:xfrm flipH="1" flipV="1">
                <a:off x="4689475" y="5552281"/>
                <a:ext cx="322263" cy="239713"/>
              </a:xfrm>
              <a:prstGeom prst="straightConnector1">
                <a:avLst/>
              </a:prstGeom>
              <a:noFill/>
              <a:ln w="19050">
                <a:solidFill>
                  <a:schemeClr val="tx1"/>
                </a:solidFill>
                <a:round/>
                <a:headEnd/>
                <a:tailEnd/>
              </a:ln>
              <a:effectLst/>
            </p:spPr>
          </p:cxnSp>
          <p:sp>
            <p:nvSpPr>
              <p:cNvPr id="50" name="Oval 47"/>
              <p:cNvSpPr>
                <a:spLocks noChangeArrowheads="1"/>
              </p:cNvSpPr>
              <p:nvPr/>
            </p:nvSpPr>
            <p:spPr bwMode="auto">
              <a:xfrm>
                <a:off x="3924300" y="5757069"/>
                <a:ext cx="284163" cy="285750"/>
              </a:xfrm>
              <a:prstGeom prst="ellipse">
                <a:avLst/>
              </a:prstGeom>
              <a:solidFill>
                <a:schemeClr val="accent1"/>
              </a:solidFill>
              <a:ln w="19050">
                <a:solidFill>
                  <a:schemeClr val="tx1"/>
                </a:solidFill>
                <a:round/>
                <a:headEnd/>
                <a:tailEnd/>
              </a:ln>
              <a:effectLst/>
            </p:spPr>
            <p:txBody>
              <a:bodyPr wrap="none" lIns="0" tIns="0" rIns="0" anchor="ctr" anchorCtr="1">
                <a:prstTxWarp prst="textNoShape">
                  <a:avLst/>
                </a:prstTxWarp>
              </a:bodyPr>
              <a:lstStyle/>
              <a:p>
                <a:r>
                  <a:rPr lang="en-US" dirty="0">
                    <a:solidFill>
                      <a:schemeClr val="bg1"/>
                    </a:solidFill>
                    <a:latin typeface="Times New Roman" pitchFamily="39" charset="0"/>
                    <a:sym typeface="Symbol" pitchFamily="39" charset="2"/>
                  </a:rPr>
                  <a:t>2</a:t>
                </a:r>
                <a:endParaRPr lang="en-US" sz="1800" dirty="0">
                  <a:solidFill>
                    <a:schemeClr val="bg1"/>
                  </a:solidFill>
                  <a:latin typeface="Times New Roman" pitchFamily="39" charset="0"/>
                  <a:sym typeface="Symbol" pitchFamily="39" charset="2"/>
                </a:endParaRPr>
              </a:p>
            </p:txBody>
          </p:sp>
        </p:grpSp>
        <p:sp>
          <p:nvSpPr>
            <p:cNvPr id="99" name="TextBox 98"/>
            <p:cNvSpPr txBox="1"/>
            <p:nvPr/>
          </p:nvSpPr>
          <p:spPr>
            <a:xfrm>
              <a:off x="3739413" y="5312332"/>
              <a:ext cx="492593" cy="369332"/>
            </a:xfrm>
            <a:prstGeom prst="rect">
              <a:avLst/>
            </a:prstGeom>
            <a:noFill/>
          </p:spPr>
          <p:txBody>
            <a:bodyPr wrap="none" rtlCol="0">
              <a:spAutoFit/>
            </a:bodyPr>
            <a:lstStyle/>
            <a:p>
              <a:r>
                <a:rPr lang="en-US" dirty="0" smtClean="0"/>
                <a:t>1st</a:t>
              </a:r>
              <a:endParaRPr lang="en-US" dirty="0"/>
            </a:p>
          </p:txBody>
        </p:sp>
        <p:sp>
          <p:nvSpPr>
            <p:cNvPr id="100" name="TextBox 99"/>
            <p:cNvSpPr txBox="1"/>
            <p:nvPr/>
          </p:nvSpPr>
          <p:spPr>
            <a:xfrm>
              <a:off x="4783250" y="5312332"/>
              <a:ext cx="569800" cy="369332"/>
            </a:xfrm>
            <a:prstGeom prst="rect">
              <a:avLst/>
            </a:prstGeom>
            <a:noFill/>
          </p:spPr>
          <p:txBody>
            <a:bodyPr wrap="none" rtlCol="0">
              <a:spAutoFit/>
            </a:bodyPr>
            <a:lstStyle/>
            <a:p>
              <a:r>
                <a:rPr lang="en-US" dirty="0" smtClean="0"/>
                <a:t>2nd</a:t>
              </a:r>
              <a:endParaRPr lang="en-US" dirty="0"/>
            </a:p>
          </p:txBody>
        </p:sp>
      </p:grpSp>
    </p:spTree>
    <p:extLst>
      <p:ext uri="{BB962C8B-B14F-4D97-AF65-F5344CB8AC3E}">
        <p14:creationId xmlns:p14="http://schemas.microsoft.com/office/powerpoint/2010/main" val="35061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p:txBody>
          <a:bodyPr/>
          <a:lstStyle/>
          <a:p>
            <a:r>
              <a:rPr lang="en-US"/>
              <a:t>Comparison Sorts</a:t>
            </a:r>
          </a:p>
        </p:txBody>
      </p:sp>
      <p:sp>
        <p:nvSpPr>
          <p:cNvPr id="1310723" name="Rectangle 3"/>
          <p:cNvSpPr>
            <a:spLocks noGrp="1" noChangeArrowheads="1"/>
          </p:cNvSpPr>
          <p:nvPr>
            <p:ph type="body" idx="1"/>
          </p:nvPr>
        </p:nvSpPr>
        <p:spPr/>
        <p:txBody>
          <a:bodyPr/>
          <a:lstStyle/>
          <a:p>
            <a:r>
              <a:rPr lang="en-US" dirty="0" smtClean="0"/>
              <a:t>Comparison </a:t>
            </a:r>
            <a:r>
              <a:rPr lang="en-US" dirty="0"/>
              <a:t>Sort algorithms sort the input by successive comparison of pairs of input elements.</a:t>
            </a:r>
          </a:p>
          <a:p>
            <a:r>
              <a:rPr lang="en-US" dirty="0"/>
              <a:t>Comparison Sort algorithms are very general:  they make no assumptions about the values of the input elements.</a:t>
            </a:r>
          </a:p>
        </p:txBody>
      </p:sp>
      <p:graphicFrame>
        <p:nvGraphicFramePr>
          <p:cNvPr id="4" name="Table 3"/>
          <p:cNvGraphicFramePr>
            <a:graphicFrameLocks noGrp="1"/>
          </p:cNvGraphicFramePr>
          <p:nvPr/>
        </p:nvGraphicFramePr>
        <p:xfrm>
          <a:off x="1036900" y="3639356"/>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r>
            </a:tbl>
          </a:graphicData>
        </a:graphic>
      </p:graphicFrame>
      <p:graphicFrame>
        <p:nvGraphicFramePr>
          <p:cNvPr id="5" name="Object 4"/>
          <p:cNvGraphicFramePr>
            <a:graphicFrameLocks noChangeAspect="1"/>
          </p:cNvGraphicFramePr>
          <p:nvPr/>
        </p:nvGraphicFramePr>
        <p:xfrm>
          <a:off x="2069330" y="4755176"/>
          <a:ext cx="1439124" cy="359781"/>
        </p:xfrm>
        <a:graphic>
          <a:graphicData uri="http://schemas.openxmlformats.org/presentationml/2006/ole">
            <mc:AlternateContent xmlns:mc="http://schemas.openxmlformats.org/markup-compatibility/2006">
              <mc:Choice xmlns:v="urn:schemas-microsoft-com:vml" Requires="v">
                <p:oleObj spid="_x0000_s331821" name="Equation" r:id="rId3" imgW="812800" imgH="203200" progId="Equation.DSMT4">
                  <p:embed/>
                </p:oleObj>
              </mc:Choice>
              <mc:Fallback>
                <p:oleObj name="Equation" r:id="rId3" imgW="812800" imgH="203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330" y="4755176"/>
                        <a:ext cx="1439124" cy="35978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 name="Straight Arrow Connector 6"/>
          <p:cNvCxnSpPr/>
          <p:nvPr/>
        </p:nvCxnSpPr>
        <p:spPr bwMode="auto">
          <a:xfrm rot="16200000" flipV="1">
            <a:off x="2036493" y="4043033"/>
            <a:ext cx="744980" cy="679306"/>
          </a:xfrm>
          <a:prstGeom prst="straightConnector1">
            <a:avLst/>
          </a:prstGeom>
          <a:solidFill>
            <a:schemeClr val="accent1"/>
          </a:solidFill>
          <a:ln w="28575" cap="flat" cmpd="sng" algn="ctr">
            <a:solidFill>
              <a:srgbClr val="254C00"/>
            </a:solidFill>
            <a:prstDash val="solid"/>
            <a:round/>
            <a:headEnd type="none" w="med" len="med"/>
            <a:tailEnd type="arrow" w="med" len="med"/>
          </a:ln>
          <a:effectLst/>
        </p:spPr>
      </p:cxnSp>
      <p:cxnSp>
        <p:nvCxnSpPr>
          <p:cNvPr id="9" name="Straight Arrow Connector 8"/>
          <p:cNvCxnSpPr/>
          <p:nvPr/>
        </p:nvCxnSpPr>
        <p:spPr bwMode="auto">
          <a:xfrm rot="5400000" flipH="1" flipV="1">
            <a:off x="2721259" y="4037573"/>
            <a:ext cx="744980" cy="690226"/>
          </a:xfrm>
          <a:prstGeom prst="straightConnector1">
            <a:avLst/>
          </a:prstGeom>
          <a:solidFill>
            <a:schemeClr val="accent1"/>
          </a:solidFill>
          <a:ln w="28575" cap="flat" cmpd="sng" algn="ctr">
            <a:solidFill>
              <a:srgbClr val="254C0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Heap-Sort Algorithm</a:t>
            </a:r>
            <a:endParaRPr lang="en-US" dirty="0"/>
          </a:p>
        </p:txBody>
      </p:sp>
      <p:sp>
        <p:nvSpPr>
          <p:cNvPr id="3" name="Content Placeholder 2"/>
          <p:cNvSpPr>
            <a:spLocks noGrp="1"/>
          </p:cNvSpPr>
          <p:nvPr>
            <p:ph idx="1"/>
          </p:nvPr>
        </p:nvSpPr>
        <p:spPr/>
        <p:txBody>
          <a:bodyPr/>
          <a:lstStyle/>
          <a:p>
            <a:pPr>
              <a:buNone/>
            </a:pPr>
            <a:r>
              <a:rPr lang="en-US" b="1" dirty="0" smtClean="0"/>
              <a:t>Algorithm </a:t>
            </a:r>
            <a:r>
              <a:rPr lang="en-US" b="1" dirty="0" err="1" smtClean="0"/>
              <a:t>HeapSort</a:t>
            </a:r>
            <a:r>
              <a:rPr lang="en-US" dirty="0" err="1" smtClean="0"/>
              <a:t>(S</a:t>
            </a:r>
            <a:r>
              <a:rPr lang="en-US" dirty="0" smtClean="0"/>
              <a:t>)</a:t>
            </a:r>
          </a:p>
          <a:p>
            <a:pPr>
              <a:buNone/>
            </a:pPr>
            <a:r>
              <a:rPr lang="en-US" b="1" dirty="0" smtClean="0"/>
              <a:t>Input</a:t>
            </a:r>
            <a:r>
              <a:rPr lang="en-US" dirty="0" smtClean="0"/>
              <a:t>:  S, an unsorted array of comparable elements</a:t>
            </a:r>
          </a:p>
          <a:p>
            <a:pPr>
              <a:buNone/>
            </a:pPr>
            <a:r>
              <a:rPr lang="en-US" b="1" dirty="0" smtClean="0"/>
              <a:t>Output</a:t>
            </a:r>
            <a:r>
              <a:rPr lang="en-US" dirty="0" smtClean="0"/>
              <a:t>:  S, a sorted array of comparable elements	</a:t>
            </a:r>
          </a:p>
          <a:p>
            <a:pPr>
              <a:buNone/>
            </a:pPr>
            <a:r>
              <a:rPr lang="en-US" dirty="0" smtClean="0"/>
              <a:t>	T = </a:t>
            </a:r>
            <a:r>
              <a:rPr lang="en-US" dirty="0" err="1" smtClean="0"/>
              <a:t>MakeMaxHeap</a:t>
            </a:r>
            <a:r>
              <a:rPr lang="en-US" dirty="0" smtClean="0"/>
              <a:t> (S)</a:t>
            </a:r>
          </a:p>
          <a:p>
            <a:pPr>
              <a:buNone/>
            </a:pPr>
            <a:r>
              <a:rPr lang="en-US" dirty="0" smtClean="0"/>
              <a:t>	for </a:t>
            </a:r>
            <a:r>
              <a:rPr lang="en-US" dirty="0" err="1" smtClean="0"/>
              <a:t>i</a:t>
            </a:r>
            <a:r>
              <a:rPr lang="en-US" dirty="0" smtClean="0"/>
              <a:t> = n-1 </a:t>
            </a:r>
            <a:r>
              <a:rPr lang="en-US" dirty="0" err="1" smtClean="0"/>
              <a:t>downto</a:t>
            </a:r>
            <a:r>
              <a:rPr lang="en-US" dirty="0" smtClean="0"/>
              <a:t> 0</a:t>
            </a:r>
          </a:p>
          <a:p>
            <a:pPr>
              <a:buNone/>
            </a:pPr>
            <a:r>
              <a:rPr lang="en-US" dirty="0" smtClean="0"/>
              <a:t>		</a:t>
            </a:r>
            <a:r>
              <a:rPr lang="en-US" dirty="0" err="1" smtClean="0"/>
              <a:t>S[i</a:t>
            </a:r>
            <a:r>
              <a:rPr lang="en-US" dirty="0" smtClean="0"/>
              <a:t>] = </a:t>
            </a:r>
            <a:r>
              <a:rPr lang="en-US" dirty="0" err="1" smtClean="0"/>
              <a:t>T.removeMax</a:t>
            </a:r>
            <a:r>
              <a:rPr lang="en-US" dirty="0" smtClean="0"/>
              <a:t>()</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Heap Sort Example</a:t>
            </a:r>
            <a:endParaRPr lang="en-US" dirty="0"/>
          </a:p>
        </p:txBody>
      </p:sp>
      <p:sp>
        <p:nvSpPr>
          <p:cNvPr id="8" name="Subtitle 7"/>
          <p:cNvSpPr>
            <a:spLocks noGrp="1"/>
          </p:cNvSpPr>
          <p:nvPr>
            <p:ph type="subTitle" idx="1"/>
          </p:nvPr>
        </p:nvSpPr>
        <p:spPr/>
        <p:txBody>
          <a:bodyPr/>
          <a:lstStyle/>
          <a:p>
            <a:endParaRPr lang="en-US"/>
          </a:p>
        </p:txBody>
      </p:sp>
      <p:sp>
        <p:nvSpPr>
          <p:cNvPr id="3" name="TextBox 2"/>
          <p:cNvSpPr txBox="1"/>
          <p:nvPr/>
        </p:nvSpPr>
        <p:spPr>
          <a:xfrm>
            <a:off x="3219843" y="3243946"/>
            <a:ext cx="2579252" cy="461665"/>
          </a:xfrm>
          <a:prstGeom prst="rect">
            <a:avLst/>
          </a:prstGeom>
          <a:noFill/>
        </p:spPr>
        <p:txBody>
          <a:bodyPr wrap="none" rtlCol="0">
            <a:spAutoFit/>
          </a:bodyPr>
          <a:lstStyle/>
          <a:p>
            <a:r>
              <a:rPr lang="en-US" sz="2400" dirty="0" smtClean="0"/>
              <a:t>(Using Min Heap)</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Heap-Sort Running Time</a:t>
            </a:r>
            <a:endParaRPr lang="en-US" dirty="0"/>
          </a:p>
        </p:txBody>
      </p:sp>
      <p:sp>
        <p:nvSpPr>
          <p:cNvPr id="3" name="Content Placeholder 2"/>
          <p:cNvSpPr>
            <a:spLocks noGrp="1"/>
          </p:cNvSpPr>
          <p:nvPr>
            <p:ph idx="1"/>
          </p:nvPr>
        </p:nvSpPr>
        <p:spPr>
          <a:xfrm>
            <a:off x="457200" y="1125875"/>
            <a:ext cx="8229600" cy="2045304"/>
          </a:xfrm>
        </p:spPr>
        <p:txBody>
          <a:bodyPr/>
          <a:lstStyle/>
          <a:p>
            <a:r>
              <a:rPr lang="en-US" dirty="0" smtClean="0"/>
              <a:t>The heap can be built bottom-up in </a:t>
            </a:r>
            <a:r>
              <a:rPr lang="en-US" dirty="0" err="1" smtClean="0"/>
              <a:t>O(n</a:t>
            </a:r>
            <a:r>
              <a:rPr lang="en-US" dirty="0" smtClean="0"/>
              <a:t>) time</a:t>
            </a:r>
          </a:p>
          <a:p>
            <a:r>
              <a:rPr lang="en-US" dirty="0" smtClean="0"/>
              <a:t>Extraction of the </a:t>
            </a:r>
            <a:r>
              <a:rPr lang="en-US" dirty="0" err="1" smtClean="0"/>
              <a:t>ith</a:t>
            </a:r>
            <a:r>
              <a:rPr lang="en-US" dirty="0" smtClean="0"/>
              <a:t> element takes </a:t>
            </a:r>
            <a:r>
              <a:rPr lang="en-US" dirty="0" err="1" smtClean="0"/>
              <a:t>O(log(n</a:t>
            </a:r>
            <a:r>
              <a:rPr lang="en-US" dirty="0" smtClean="0"/>
              <a:t> - i+1)) time (for </a:t>
            </a:r>
            <a:r>
              <a:rPr lang="en-US" dirty="0" err="1" smtClean="0"/>
              <a:t>downheaping</a:t>
            </a:r>
            <a:r>
              <a:rPr lang="en-US" dirty="0" smtClean="0"/>
              <a:t>)</a:t>
            </a:r>
          </a:p>
          <a:p>
            <a:r>
              <a:rPr lang="en-US" dirty="0" smtClean="0"/>
              <a:t>Thus total run time is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65809660"/>
              </p:ext>
            </p:extLst>
          </p:nvPr>
        </p:nvGraphicFramePr>
        <p:xfrm>
          <a:off x="914719" y="3205163"/>
          <a:ext cx="3313112" cy="2833687"/>
        </p:xfrm>
        <a:graphic>
          <a:graphicData uri="http://schemas.openxmlformats.org/presentationml/2006/ole">
            <mc:AlternateContent xmlns:mc="http://schemas.openxmlformats.org/markup-compatibility/2006">
              <mc:Choice xmlns:v="urn:schemas-microsoft-com:vml" Requires="v">
                <p:oleObj spid="_x0000_s407598" name="Equation" r:id="rId3" imgW="1854200" imgH="1587500" progId="Equation.DSMT4">
                  <p:embed/>
                </p:oleObj>
              </mc:Choice>
              <mc:Fallback>
                <p:oleObj name="Equation" r:id="rId3" imgW="1854200" imgH="15875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719" y="3205163"/>
                        <a:ext cx="3313112" cy="2833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Heap-Sort Running Time</a:t>
            </a:r>
            <a:endParaRPr lang="en-US" dirty="0"/>
          </a:p>
        </p:txBody>
      </p:sp>
      <p:sp>
        <p:nvSpPr>
          <p:cNvPr id="3" name="Content Placeholder 2"/>
          <p:cNvSpPr>
            <a:spLocks noGrp="1"/>
          </p:cNvSpPr>
          <p:nvPr>
            <p:ph idx="1"/>
          </p:nvPr>
        </p:nvSpPr>
        <p:spPr>
          <a:xfrm>
            <a:off x="457200" y="1125875"/>
            <a:ext cx="8229600" cy="2045304"/>
          </a:xfrm>
        </p:spPr>
        <p:txBody>
          <a:bodyPr/>
          <a:lstStyle/>
          <a:p>
            <a:r>
              <a:rPr lang="en-US" dirty="0" smtClean="0"/>
              <a:t>It turns out that </a:t>
            </a:r>
            <a:r>
              <a:rPr lang="en-US" dirty="0" err="1" smtClean="0"/>
              <a:t>HeapSort</a:t>
            </a:r>
            <a:r>
              <a:rPr lang="en-US" dirty="0" smtClean="0"/>
              <a:t> is also </a:t>
            </a:r>
            <a:r>
              <a:rPr lang="en-US" dirty="0" err="1" smtClean="0"/>
              <a:t>Ω</a:t>
            </a:r>
            <a:r>
              <a:rPr lang="en-US" dirty="0" smtClean="0"/>
              <a:t>(</a:t>
            </a:r>
            <a:r>
              <a:rPr lang="en-US" dirty="0" err="1" smtClean="0"/>
              <a:t>nlogn</a:t>
            </a:r>
            <a:r>
              <a:rPr lang="en-US" dirty="0" smtClean="0"/>
              <a:t>).  Why?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Thus </a:t>
            </a:r>
            <a:r>
              <a:rPr lang="en-US" dirty="0" err="1" smtClean="0"/>
              <a:t>HeapSort</a:t>
            </a:r>
            <a:r>
              <a:rPr lang="en-US" dirty="0" smtClean="0"/>
              <a:t> </a:t>
            </a:r>
            <a:r>
              <a:rPr lang="en-US" dirty="0"/>
              <a:t>is </a:t>
            </a:r>
            <a:r>
              <a:rPr lang="en-US" dirty="0" err="1" smtClean="0"/>
              <a:t>θ</a:t>
            </a:r>
            <a:r>
              <a:rPr lang="en-US" dirty="0" smtClean="0"/>
              <a:t>(</a:t>
            </a:r>
            <a:r>
              <a:rPr lang="en-US" dirty="0" err="1"/>
              <a:t>nlogn</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56667740"/>
              </p:ext>
            </p:extLst>
          </p:nvPr>
        </p:nvGraphicFramePr>
        <p:xfrm>
          <a:off x="936625" y="1792156"/>
          <a:ext cx="3268663" cy="3082925"/>
        </p:xfrm>
        <a:graphic>
          <a:graphicData uri="http://schemas.openxmlformats.org/presentationml/2006/ole">
            <mc:AlternateContent xmlns:mc="http://schemas.openxmlformats.org/markup-compatibility/2006">
              <mc:Choice xmlns:v="urn:schemas-microsoft-com:vml" Requires="v">
                <p:oleObj spid="_x0000_s503839" name="Equation" r:id="rId3" imgW="1828800" imgH="1727200" progId="Equation.DSMT4">
                  <p:embed/>
                </p:oleObj>
              </mc:Choice>
              <mc:Fallback>
                <p:oleObj name="Equation" r:id="rId3" imgW="1828800" imgH="1727200" progId="Equation.DSMT4">
                  <p:embed/>
                  <p:pic>
                    <p:nvPicPr>
                      <p:cNvPr id="0" name=""/>
                      <p:cNvPicPr>
                        <a:picLocks noChangeAspect="1" noChangeArrowheads="1"/>
                      </p:cNvPicPr>
                      <p:nvPr/>
                    </p:nvPicPr>
                    <p:blipFill>
                      <a:blip r:embed="rId4"/>
                      <a:srcRect/>
                      <a:stretch>
                        <a:fillRect/>
                      </a:stretch>
                    </p:blipFill>
                    <p:spPr bwMode="auto">
                      <a:xfrm>
                        <a:off x="936625" y="1792156"/>
                        <a:ext cx="3268663" cy="3082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9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b="1" dirty="0" smtClean="0">
                <a:solidFill>
                  <a:srgbClr val="800000"/>
                </a:solidFill>
              </a:rPr>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QuickSort</a:t>
            </a:r>
            <a:endParaRPr lang="en-US" dirty="0"/>
          </a:p>
        </p:txBody>
      </p:sp>
      <p:sp>
        <p:nvSpPr>
          <p:cNvPr id="4" name="Content Placeholder 3"/>
          <p:cNvSpPr>
            <a:spLocks noGrp="1"/>
          </p:cNvSpPr>
          <p:nvPr>
            <p:ph idx="1"/>
          </p:nvPr>
        </p:nvSpPr>
        <p:spPr/>
        <p:txBody>
          <a:bodyPr/>
          <a:lstStyle/>
          <a:p>
            <a:r>
              <a:rPr lang="en-US" dirty="0" smtClean="0"/>
              <a:t>Invented by C.A.R. Hoare in 1960</a:t>
            </a:r>
          </a:p>
          <a:p>
            <a:r>
              <a:rPr lang="en-US" dirty="0" smtClean="0"/>
              <a:t>“There are two ways of constructing a software design: One way is to make it so simple that there are obviously no deficiencies, and the other way is to make it so complicated that there are no obvious deficiencies. The first method is far more difficult.”</a:t>
            </a:r>
            <a:endParaRPr lang="en-US" dirty="0"/>
          </a:p>
        </p:txBody>
      </p:sp>
      <p:pic>
        <p:nvPicPr>
          <p:cNvPr id="5" name="Picture 4"/>
          <p:cNvPicPr>
            <a:picLocks noChangeAspect="1"/>
          </p:cNvPicPr>
          <p:nvPr/>
        </p:nvPicPr>
        <p:blipFill>
          <a:blip r:embed="rId2"/>
          <a:stretch>
            <a:fillRect/>
          </a:stretch>
        </p:blipFill>
        <p:spPr>
          <a:xfrm>
            <a:off x="6740184" y="3492789"/>
            <a:ext cx="2129439" cy="283215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58" name="Rectangle 50"/>
          <p:cNvSpPr>
            <a:spLocks noChangeArrowheads="1"/>
          </p:cNvSpPr>
          <p:nvPr/>
        </p:nvSpPr>
        <p:spPr bwMode="auto">
          <a:xfrm>
            <a:off x="5816600" y="5332671"/>
            <a:ext cx="228600" cy="3429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10" name="Rectangle 2"/>
          <p:cNvSpPr>
            <a:spLocks noGrp="1" noChangeArrowheads="1"/>
          </p:cNvSpPr>
          <p:nvPr>
            <p:ph type="title"/>
          </p:nvPr>
        </p:nvSpPr>
        <p:spPr/>
        <p:txBody>
          <a:bodyPr/>
          <a:lstStyle/>
          <a:p>
            <a:r>
              <a:rPr lang="en-US" dirty="0"/>
              <a:t>Quick-Sort</a:t>
            </a:r>
            <a:r>
              <a:rPr lang="en-US" dirty="0" smtClean="0"/>
              <a:t> </a:t>
            </a:r>
            <a:endParaRPr lang="en-US" dirty="0"/>
          </a:p>
        </p:txBody>
      </p:sp>
      <p:sp>
        <p:nvSpPr>
          <p:cNvPr id="145411" name="Rectangle 3" descr="Rectangle: Click to edit Master text styles&#10;Second level&#10;Third level&#10;Fourth level&#10;Fifth level"/>
          <p:cNvSpPr>
            <a:spLocks noGrp="1" noChangeArrowheads="1"/>
          </p:cNvSpPr>
          <p:nvPr>
            <p:ph type="body" sz="half" idx="1"/>
          </p:nvPr>
        </p:nvSpPr>
        <p:spPr>
          <a:xfrm>
            <a:off x="457200" y="1252796"/>
            <a:ext cx="4114800" cy="4572000"/>
          </a:xfrm>
        </p:spPr>
        <p:txBody>
          <a:bodyPr/>
          <a:lstStyle/>
          <a:p>
            <a:r>
              <a:rPr lang="en-US" sz="2400" dirty="0">
                <a:solidFill>
                  <a:schemeClr val="tx2"/>
                </a:solidFill>
              </a:rPr>
              <a:t>Quick-sort</a:t>
            </a:r>
            <a:r>
              <a:rPr lang="en-US" sz="2400" dirty="0"/>
              <a:t> is a</a:t>
            </a:r>
            <a:r>
              <a:rPr lang="en-US" sz="2400" dirty="0" smtClean="0"/>
              <a:t> divide</a:t>
            </a:r>
            <a:r>
              <a:rPr lang="en-US" sz="2400" dirty="0"/>
              <a:t>-and-conquer</a:t>
            </a:r>
            <a:r>
              <a:rPr lang="en-US" sz="2400" dirty="0" smtClean="0"/>
              <a:t> algorithm:</a:t>
            </a:r>
            <a:endParaRPr lang="en-US" sz="2400" dirty="0"/>
          </a:p>
          <a:p>
            <a:pPr lvl="1"/>
            <a:r>
              <a:rPr lang="en-US" sz="2000" dirty="0">
                <a:solidFill>
                  <a:schemeClr val="tx2"/>
                </a:solidFill>
              </a:rPr>
              <a:t>Divide</a:t>
            </a:r>
            <a:r>
              <a:rPr lang="en-US" sz="2000" dirty="0"/>
              <a:t>: pick a random element </a:t>
            </a:r>
            <a:r>
              <a:rPr lang="en-US" sz="2000" b="1" i="1" dirty="0" err="1">
                <a:latin typeface="Times New Roman" pitchFamily="35" charset="0"/>
              </a:rPr>
              <a:t>x</a:t>
            </a:r>
            <a:r>
              <a:rPr lang="en-US" sz="2000" dirty="0"/>
              <a:t> (called</a:t>
            </a:r>
            <a:r>
              <a:rPr lang="en-US" sz="2000" dirty="0" smtClean="0"/>
              <a:t> a </a:t>
            </a:r>
            <a:r>
              <a:rPr lang="en-US" sz="2000" dirty="0" smtClean="0">
                <a:solidFill>
                  <a:schemeClr val="tx2"/>
                </a:solidFill>
              </a:rPr>
              <a:t>pivot</a:t>
            </a:r>
            <a:r>
              <a:rPr lang="en-US" sz="2000" dirty="0"/>
              <a:t>) and partition </a:t>
            </a:r>
            <a:r>
              <a:rPr lang="en-US" sz="2000" b="1" i="1" dirty="0">
                <a:latin typeface="Times New Roman" pitchFamily="35" charset="0"/>
              </a:rPr>
              <a:t>S</a:t>
            </a:r>
            <a:r>
              <a:rPr lang="en-US" sz="2000" dirty="0"/>
              <a:t> into </a:t>
            </a:r>
          </a:p>
          <a:p>
            <a:pPr lvl="2"/>
            <a:r>
              <a:rPr lang="en-US" sz="1800" b="1" i="1" dirty="0">
                <a:latin typeface="Times New Roman" pitchFamily="35" charset="0"/>
              </a:rPr>
              <a:t>L </a:t>
            </a:r>
            <a:r>
              <a:rPr lang="en-US" sz="1800" dirty="0"/>
              <a:t>elements less than </a:t>
            </a:r>
            <a:r>
              <a:rPr lang="en-US" sz="1800" b="1" i="1" dirty="0" err="1">
                <a:latin typeface="Times New Roman" pitchFamily="35" charset="0"/>
              </a:rPr>
              <a:t>x</a:t>
            </a:r>
            <a:endParaRPr lang="en-US" sz="1800" b="1" i="1" dirty="0">
              <a:latin typeface="Times New Roman" pitchFamily="35" charset="0"/>
            </a:endParaRPr>
          </a:p>
          <a:p>
            <a:pPr lvl="2"/>
            <a:r>
              <a:rPr lang="en-US" sz="1800" b="1" i="1" dirty="0">
                <a:latin typeface="Times New Roman" pitchFamily="35" charset="0"/>
              </a:rPr>
              <a:t>E </a:t>
            </a:r>
            <a:r>
              <a:rPr lang="en-US" sz="1800" dirty="0"/>
              <a:t>elements equal</a:t>
            </a:r>
            <a:r>
              <a:rPr lang="en-US" sz="1800" dirty="0" smtClean="0"/>
              <a:t> to </a:t>
            </a:r>
            <a:r>
              <a:rPr lang="en-US" sz="1800" b="1" i="1" dirty="0" err="1" smtClean="0">
                <a:latin typeface="Times New Roman" pitchFamily="35" charset="0"/>
              </a:rPr>
              <a:t>x</a:t>
            </a:r>
            <a:endParaRPr lang="en-US" sz="1800" dirty="0"/>
          </a:p>
          <a:p>
            <a:pPr lvl="2"/>
            <a:r>
              <a:rPr lang="en-US" sz="1800" b="1" i="1" dirty="0">
                <a:latin typeface="Times New Roman" pitchFamily="35" charset="0"/>
              </a:rPr>
              <a:t>G </a:t>
            </a:r>
            <a:r>
              <a:rPr lang="en-US" sz="1800" dirty="0"/>
              <a:t>elements greater than </a:t>
            </a:r>
            <a:r>
              <a:rPr lang="en-US" sz="1800" b="1" i="1" dirty="0" err="1">
                <a:latin typeface="Times New Roman" pitchFamily="35" charset="0"/>
              </a:rPr>
              <a:t>x</a:t>
            </a:r>
            <a:endParaRPr lang="en-US" sz="1800" dirty="0"/>
          </a:p>
          <a:p>
            <a:pPr lvl="1"/>
            <a:r>
              <a:rPr lang="en-US" sz="2000" dirty="0">
                <a:solidFill>
                  <a:schemeClr val="tx2"/>
                </a:solidFill>
              </a:rPr>
              <a:t>Recur</a:t>
            </a:r>
            <a:r>
              <a:rPr lang="en-US" sz="2000" dirty="0"/>
              <a:t>:</a:t>
            </a:r>
            <a:r>
              <a:rPr lang="en-US" sz="2000" dirty="0" smtClean="0"/>
              <a:t> Quick-sort </a:t>
            </a:r>
            <a:r>
              <a:rPr lang="en-US" sz="2000" b="1" i="1" dirty="0">
                <a:latin typeface="Times New Roman" pitchFamily="35" charset="0"/>
              </a:rPr>
              <a:t>L </a:t>
            </a:r>
            <a:r>
              <a:rPr lang="en-US" sz="2000" dirty="0"/>
              <a:t>and </a:t>
            </a:r>
            <a:r>
              <a:rPr lang="en-US" sz="2000" b="1" i="1" dirty="0">
                <a:latin typeface="Times New Roman" pitchFamily="35" charset="0"/>
              </a:rPr>
              <a:t>G</a:t>
            </a:r>
            <a:endParaRPr lang="en-US" sz="2000" dirty="0"/>
          </a:p>
          <a:p>
            <a:pPr lvl="1"/>
            <a:r>
              <a:rPr lang="en-US" sz="2000" dirty="0">
                <a:solidFill>
                  <a:schemeClr val="tx2"/>
                </a:solidFill>
              </a:rPr>
              <a:t>Conquer</a:t>
            </a:r>
            <a:r>
              <a:rPr lang="en-US" sz="2000" dirty="0"/>
              <a:t>: join </a:t>
            </a:r>
            <a:r>
              <a:rPr lang="en-US" sz="2000" b="1" i="1" dirty="0">
                <a:latin typeface="Times New Roman" pitchFamily="35" charset="0"/>
              </a:rPr>
              <a:t>L</a:t>
            </a:r>
            <a:r>
              <a:rPr lang="en-US" sz="2000" dirty="0"/>
              <a:t>, </a:t>
            </a:r>
            <a:r>
              <a:rPr lang="en-US" sz="2000" b="1" i="1" dirty="0">
                <a:latin typeface="Times New Roman" pitchFamily="35" charset="0"/>
              </a:rPr>
              <a:t>E</a:t>
            </a:r>
            <a:r>
              <a:rPr lang="en-US" sz="2000" b="1" i="1" dirty="0"/>
              <a:t> </a:t>
            </a:r>
            <a:r>
              <a:rPr lang="en-US" sz="2000" dirty="0"/>
              <a:t>and </a:t>
            </a:r>
            <a:r>
              <a:rPr lang="en-US" sz="2000" b="1" i="1" dirty="0">
                <a:latin typeface="Times New Roman" pitchFamily="35" charset="0"/>
              </a:rPr>
              <a:t>G</a:t>
            </a:r>
          </a:p>
        </p:txBody>
      </p:sp>
      <p:sp>
        <p:nvSpPr>
          <p:cNvPr id="145414" name="Rectangle 6"/>
          <p:cNvSpPr>
            <a:spLocks noChangeArrowheads="1"/>
          </p:cNvSpPr>
          <p:nvPr/>
        </p:nvSpPr>
        <p:spPr bwMode="auto">
          <a:xfrm>
            <a:off x="5410200" y="1297246"/>
            <a:ext cx="228600" cy="10604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15" name="Rectangle 7"/>
          <p:cNvSpPr>
            <a:spLocks noChangeArrowheads="1"/>
          </p:cNvSpPr>
          <p:nvPr/>
        </p:nvSpPr>
        <p:spPr bwMode="auto">
          <a:xfrm>
            <a:off x="5816600" y="1900496"/>
            <a:ext cx="228600" cy="4572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17" name="Rectangle 9"/>
          <p:cNvSpPr>
            <a:spLocks noChangeArrowheads="1"/>
          </p:cNvSpPr>
          <p:nvPr/>
        </p:nvSpPr>
        <p:spPr bwMode="auto">
          <a:xfrm>
            <a:off x="6629400" y="2071946"/>
            <a:ext cx="228600" cy="2857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18" name="Rectangle 10"/>
          <p:cNvSpPr>
            <a:spLocks noChangeArrowheads="1"/>
          </p:cNvSpPr>
          <p:nvPr/>
        </p:nvSpPr>
        <p:spPr bwMode="auto">
          <a:xfrm>
            <a:off x="7035800" y="1729046"/>
            <a:ext cx="228600" cy="628650"/>
          </a:xfrm>
          <a:prstGeom prst="rect">
            <a:avLst/>
          </a:prstGeom>
          <a:solidFill>
            <a:schemeClr val="folHlink"/>
          </a:solidFill>
          <a:ln w="19050">
            <a:solidFill>
              <a:schemeClr val="tx1"/>
            </a:solidFill>
            <a:miter lim="800000"/>
            <a:headEnd/>
            <a:tailEnd/>
          </a:ln>
          <a:effectLst/>
        </p:spPr>
        <p:txBody>
          <a:bodyPr wrap="none" anchor="ctr">
            <a:prstTxWarp prst="textNoShape">
              <a:avLst/>
            </a:prstTxWarp>
          </a:bodyPr>
          <a:lstStyle/>
          <a:p>
            <a:pPr algn="ctr"/>
            <a:r>
              <a:rPr lang="en-US" sz="2000" b="1" i="1" dirty="0" smtClean="0">
                <a:latin typeface="Times New Roman" pitchFamily="35" charset="0"/>
              </a:rPr>
              <a:t> </a:t>
            </a:r>
            <a:r>
              <a:rPr lang="en-US" sz="2000" b="1" i="1" dirty="0" err="1" smtClean="0">
                <a:latin typeface="Times New Roman" pitchFamily="35" charset="0"/>
              </a:rPr>
              <a:t>x</a:t>
            </a:r>
            <a:endParaRPr lang="en-US" sz="2000" b="1" i="1" dirty="0">
              <a:latin typeface="Times New Roman" pitchFamily="35" charset="0"/>
            </a:endParaRPr>
          </a:p>
        </p:txBody>
      </p:sp>
      <p:sp>
        <p:nvSpPr>
          <p:cNvPr id="145419" name="Rectangle 11"/>
          <p:cNvSpPr>
            <a:spLocks noChangeArrowheads="1"/>
          </p:cNvSpPr>
          <p:nvPr/>
        </p:nvSpPr>
        <p:spPr bwMode="auto">
          <a:xfrm>
            <a:off x="7442200" y="1386146"/>
            <a:ext cx="228600" cy="9715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20" name="Rectangle 12"/>
          <p:cNvSpPr>
            <a:spLocks noChangeArrowheads="1"/>
          </p:cNvSpPr>
          <p:nvPr/>
        </p:nvSpPr>
        <p:spPr bwMode="auto">
          <a:xfrm>
            <a:off x="7848600" y="2014796"/>
            <a:ext cx="228600" cy="3429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31" name="Rectangle 23"/>
          <p:cNvSpPr>
            <a:spLocks noChangeArrowheads="1"/>
          </p:cNvSpPr>
          <p:nvPr/>
        </p:nvSpPr>
        <p:spPr bwMode="auto">
          <a:xfrm>
            <a:off x="6223000" y="1557596"/>
            <a:ext cx="228600" cy="8001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32" name="Rectangle 24"/>
          <p:cNvSpPr>
            <a:spLocks noChangeArrowheads="1"/>
          </p:cNvSpPr>
          <p:nvPr/>
        </p:nvSpPr>
        <p:spPr bwMode="auto">
          <a:xfrm>
            <a:off x="7543800" y="2757746"/>
            <a:ext cx="228600" cy="1060450"/>
          </a:xfrm>
          <a:prstGeom prst="rect">
            <a:avLst/>
          </a:prstGeom>
          <a:solidFill>
            <a:schemeClr val="accent2"/>
          </a:solidFill>
          <a:ln w="19050">
            <a:solidFill>
              <a:schemeClr val="tx1"/>
            </a:solidFill>
            <a:miter lim="800000"/>
            <a:headEnd/>
            <a:tailEnd/>
          </a:ln>
          <a:effectLst/>
        </p:spPr>
        <p:txBody>
          <a:bodyPr wrap="none" anchor="ctr">
            <a:prstTxWarp prst="textNoShape">
              <a:avLst/>
            </a:prstTxWarp>
          </a:bodyPr>
          <a:lstStyle/>
          <a:p>
            <a:endParaRPr lang="en-US">
              <a:solidFill>
                <a:schemeClr val="accent2"/>
              </a:solidFill>
            </a:endParaRPr>
          </a:p>
        </p:txBody>
      </p:sp>
      <p:sp>
        <p:nvSpPr>
          <p:cNvPr id="145433" name="Rectangle 25"/>
          <p:cNvSpPr>
            <a:spLocks noChangeArrowheads="1"/>
          </p:cNvSpPr>
          <p:nvPr/>
        </p:nvSpPr>
        <p:spPr bwMode="auto">
          <a:xfrm>
            <a:off x="8382000" y="2846646"/>
            <a:ext cx="228600" cy="971550"/>
          </a:xfrm>
          <a:prstGeom prst="rect">
            <a:avLst/>
          </a:prstGeom>
          <a:solidFill>
            <a:schemeClr val="accent2"/>
          </a:solidFill>
          <a:ln w="19050">
            <a:solidFill>
              <a:schemeClr val="tx1"/>
            </a:solidFill>
            <a:miter lim="800000"/>
            <a:headEnd/>
            <a:tailEnd/>
          </a:ln>
          <a:effectLst/>
        </p:spPr>
        <p:txBody>
          <a:bodyPr wrap="none" anchor="ctr">
            <a:prstTxWarp prst="textNoShape">
              <a:avLst/>
            </a:prstTxWarp>
          </a:bodyPr>
          <a:lstStyle/>
          <a:p>
            <a:endParaRPr lang="en-US">
              <a:solidFill>
                <a:schemeClr val="accent2"/>
              </a:solidFill>
            </a:endParaRPr>
          </a:p>
        </p:txBody>
      </p:sp>
      <p:sp>
        <p:nvSpPr>
          <p:cNvPr id="145434" name="Rectangle 26"/>
          <p:cNvSpPr>
            <a:spLocks noChangeArrowheads="1"/>
          </p:cNvSpPr>
          <p:nvPr/>
        </p:nvSpPr>
        <p:spPr bwMode="auto">
          <a:xfrm>
            <a:off x="7962900" y="3018096"/>
            <a:ext cx="228600" cy="800100"/>
          </a:xfrm>
          <a:prstGeom prst="rect">
            <a:avLst/>
          </a:prstGeom>
          <a:solidFill>
            <a:schemeClr val="accent2"/>
          </a:solidFill>
          <a:ln w="19050">
            <a:solidFill>
              <a:schemeClr val="tx1"/>
            </a:solidFill>
            <a:miter lim="800000"/>
            <a:headEnd/>
            <a:tailEnd/>
          </a:ln>
          <a:effectLst/>
        </p:spPr>
        <p:txBody>
          <a:bodyPr wrap="none" anchor="ctr">
            <a:prstTxWarp prst="textNoShape">
              <a:avLst/>
            </a:prstTxWarp>
          </a:bodyPr>
          <a:lstStyle/>
          <a:p>
            <a:endParaRPr lang="en-US">
              <a:solidFill>
                <a:schemeClr val="accent2"/>
              </a:solidFill>
            </a:endParaRPr>
          </a:p>
        </p:txBody>
      </p:sp>
      <p:grpSp>
        <p:nvGrpSpPr>
          <p:cNvPr id="2" name="Group 31"/>
          <p:cNvGrpSpPr>
            <a:grpSpLocks/>
          </p:cNvGrpSpPr>
          <p:nvPr/>
        </p:nvGrpSpPr>
        <p:grpSpPr bwMode="auto">
          <a:xfrm>
            <a:off x="5111750" y="3367346"/>
            <a:ext cx="1054100" cy="457200"/>
            <a:chOff x="3320" y="2304"/>
            <a:chExt cx="664" cy="384"/>
          </a:xfrm>
        </p:grpSpPr>
        <p:sp>
          <p:nvSpPr>
            <p:cNvPr id="145435" name="Rectangle 27"/>
            <p:cNvSpPr>
              <a:spLocks noChangeArrowheads="1"/>
            </p:cNvSpPr>
            <p:nvPr/>
          </p:nvSpPr>
          <p:spPr bwMode="auto">
            <a:xfrm>
              <a:off x="3320" y="2304"/>
              <a:ext cx="144" cy="384"/>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36" name="Rectangle 28"/>
            <p:cNvSpPr>
              <a:spLocks noChangeArrowheads="1"/>
            </p:cNvSpPr>
            <p:nvPr/>
          </p:nvSpPr>
          <p:spPr bwMode="auto">
            <a:xfrm>
              <a:off x="3580" y="2448"/>
              <a:ext cx="144" cy="24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37" name="Rectangle 29"/>
            <p:cNvSpPr>
              <a:spLocks noChangeArrowheads="1"/>
            </p:cNvSpPr>
            <p:nvPr/>
          </p:nvSpPr>
          <p:spPr bwMode="auto">
            <a:xfrm>
              <a:off x="3840" y="2400"/>
              <a:ext cx="144" cy="288"/>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grpSp>
      <p:sp>
        <p:nvSpPr>
          <p:cNvPr id="145438" name="Rectangle 30"/>
          <p:cNvSpPr>
            <a:spLocks noChangeArrowheads="1"/>
          </p:cNvSpPr>
          <p:nvPr/>
        </p:nvSpPr>
        <p:spPr bwMode="auto">
          <a:xfrm>
            <a:off x="6743700" y="3195896"/>
            <a:ext cx="228600" cy="628650"/>
          </a:xfrm>
          <a:prstGeom prst="rect">
            <a:avLst/>
          </a:prstGeom>
          <a:solidFill>
            <a:schemeClr val="folHlink"/>
          </a:solidFill>
          <a:ln w="19050">
            <a:solidFill>
              <a:schemeClr val="tx1"/>
            </a:solidFill>
            <a:miter lim="800000"/>
            <a:headEnd/>
            <a:tailEnd/>
          </a:ln>
          <a:effectLst/>
        </p:spPr>
        <p:txBody>
          <a:bodyPr wrap="none" anchor="ctr">
            <a:prstTxWarp prst="textNoShape">
              <a:avLst/>
            </a:prstTxWarp>
          </a:bodyPr>
          <a:lstStyle/>
          <a:p>
            <a:pPr algn="ctr"/>
            <a:r>
              <a:rPr lang="en-US" sz="2000" b="1" i="1" dirty="0" smtClean="0">
                <a:latin typeface="Times New Roman" pitchFamily="35" charset="0"/>
              </a:rPr>
              <a:t> </a:t>
            </a:r>
            <a:r>
              <a:rPr lang="en-US" sz="2000" b="1" i="1" dirty="0" err="1" smtClean="0">
                <a:latin typeface="Times New Roman" pitchFamily="35" charset="0"/>
              </a:rPr>
              <a:t>x</a:t>
            </a:r>
            <a:endParaRPr lang="en-US" sz="2000" b="1" i="1" dirty="0">
              <a:latin typeface="Times New Roman" pitchFamily="35" charset="0"/>
            </a:endParaRPr>
          </a:p>
        </p:txBody>
      </p:sp>
      <p:sp>
        <p:nvSpPr>
          <p:cNvPr id="145441" name="AutoShape 33"/>
          <p:cNvSpPr>
            <a:spLocks/>
          </p:cNvSpPr>
          <p:nvPr/>
        </p:nvSpPr>
        <p:spPr bwMode="auto">
          <a:xfrm rot="-5400000">
            <a:off x="5486400" y="3348296"/>
            <a:ext cx="304800" cy="1219200"/>
          </a:xfrm>
          <a:prstGeom prst="leftBrace">
            <a:avLst>
              <a:gd name="adj1" fmla="val 33333"/>
              <a:gd name="adj2" fmla="val 50000"/>
            </a:avLst>
          </a:prstGeom>
          <a:noFill/>
          <a:ln w="19050">
            <a:solidFill>
              <a:schemeClr val="tx1"/>
            </a:solidFill>
            <a:round/>
            <a:headEnd/>
            <a:tailEnd/>
          </a:ln>
          <a:effectLst/>
        </p:spPr>
        <p:txBody>
          <a:bodyPr vert="eaVert" wrap="none" tIns="0" rIns="548640" bIns="0">
            <a:prstTxWarp prst="textNoShape">
              <a:avLst/>
            </a:prstTxWarp>
          </a:bodyPr>
          <a:lstStyle/>
          <a:p>
            <a:r>
              <a:rPr lang="en-US" sz="2000" b="1" i="1" dirty="0" smtClean="0">
                <a:latin typeface="Times New Roman" pitchFamily="35" charset="0"/>
              </a:rPr>
              <a:t>        L</a:t>
            </a:r>
            <a:endParaRPr lang="en-US" sz="2000" b="1" i="1" dirty="0">
              <a:latin typeface="Times New Roman" pitchFamily="35" charset="0"/>
            </a:endParaRPr>
          </a:p>
        </p:txBody>
      </p:sp>
      <p:sp>
        <p:nvSpPr>
          <p:cNvPr id="145443" name="AutoShape 35"/>
          <p:cNvSpPr>
            <a:spLocks/>
          </p:cNvSpPr>
          <p:nvPr/>
        </p:nvSpPr>
        <p:spPr bwMode="auto">
          <a:xfrm rot="-5400000">
            <a:off x="7924800" y="3348296"/>
            <a:ext cx="304800" cy="1219200"/>
          </a:xfrm>
          <a:prstGeom prst="leftBrace">
            <a:avLst>
              <a:gd name="adj1" fmla="val 33333"/>
              <a:gd name="adj2" fmla="val 50000"/>
            </a:avLst>
          </a:prstGeom>
          <a:noFill/>
          <a:ln w="19050">
            <a:solidFill>
              <a:schemeClr val="tx1"/>
            </a:solidFill>
            <a:round/>
            <a:headEnd/>
            <a:tailEnd/>
          </a:ln>
          <a:effectLst/>
        </p:spPr>
        <p:txBody>
          <a:bodyPr vert="eaVert" wrap="none" tIns="0" rIns="548640" bIns="0">
            <a:prstTxWarp prst="textNoShape">
              <a:avLst/>
            </a:prstTxWarp>
          </a:bodyPr>
          <a:lstStyle/>
          <a:p>
            <a:r>
              <a:rPr lang="en-US" sz="2000" b="1" i="1" dirty="0" smtClean="0">
                <a:latin typeface="Times New Roman" pitchFamily="35" charset="0"/>
              </a:rPr>
              <a:t>       G</a:t>
            </a:r>
            <a:endParaRPr lang="en-US" sz="2000" b="1" i="1" dirty="0">
              <a:latin typeface="Times New Roman" pitchFamily="35" charset="0"/>
            </a:endParaRPr>
          </a:p>
        </p:txBody>
      </p:sp>
      <p:sp>
        <p:nvSpPr>
          <p:cNvPr id="145444" name="AutoShape 36"/>
          <p:cNvSpPr>
            <a:spLocks/>
          </p:cNvSpPr>
          <p:nvPr/>
        </p:nvSpPr>
        <p:spPr bwMode="auto">
          <a:xfrm rot="-5400000">
            <a:off x="6705600" y="3653096"/>
            <a:ext cx="304800" cy="609600"/>
          </a:xfrm>
          <a:prstGeom prst="leftBrace">
            <a:avLst>
              <a:gd name="adj1" fmla="val 16667"/>
              <a:gd name="adj2" fmla="val 50000"/>
            </a:avLst>
          </a:prstGeom>
          <a:noFill/>
          <a:ln w="19050">
            <a:solidFill>
              <a:schemeClr val="tx1"/>
            </a:solidFill>
            <a:round/>
            <a:headEnd/>
            <a:tailEnd/>
          </a:ln>
          <a:effectLst/>
        </p:spPr>
        <p:txBody>
          <a:bodyPr vert="eaVert" wrap="none" tIns="0" rIns="548640" bIns="0">
            <a:prstTxWarp prst="textNoShape">
              <a:avLst/>
            </a:prstTxWarp>
          </a:bodyPr>
          <a:lstStyle/>
          <a:p>
            <a:r>
              <a:rPr lang="en-US" sz="2000" b="1" i="1" dirty="0" smtClean="0">
                <a:latin typeface="Times New Roman" pitchFamily="35" charset="0"/>
              </a:rPr>
              <a:t>   E</a:t>
            </a:r>
            <a:endParaRPr lang="en-US" sz="2000" b="1" i="1" dirty="0">
              <a:latin typeface="Times New Roman" pitchFamily="35" charset="0"/>
            </a:endParaRPr>
          </a:p>
        </p:txBody>
      </p:sp>
      <p:sp>
        <p:nvSpPr>
          <p:cNvPr id="145446" name="Rectangle 38"/>
          <p:cNvSpPr>
            <a:spLocks noChangeArrowheads="1"/>
          </p:cNvSpPr>
          <p:nvPr/>
        </p:nvSpPr>
        <p:spPr bwMode="auto">
          <a:xfrm>
            <a:off x="7442200" y="4704021"/>
            <a:ext cx="228600" cy="9715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47" name="Rectangle 39"/>
          <p:cNvSpPr>
            <a:spLocks noChangeArrowheads="1"/>
          </p:cNvSpPr>
          <p:nvPr/>
        </p:nvSpPr>
        <p:spPr bwMode="auto">
          <a:xfrm>
            <a:off x="7848600" y="4615121"/>
            <a:ext cx="228600" cy="10604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50" name="Rectangle 42"/>
          <p:cNvSpPr>
            <a:spLocks noChangeArrowheads="1"/>
          </p:cNvSpPr>
          <p:nvPr/>
        </p:nvSpPr>
        <p:spPr bwMode="auto">
          <a:xfrm>
            <a:off x="6223000" y="5218371"/>
            <a:ext cx="228600" cy="4572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53" name="Rectangle 45"/>
          <p:cNvSpPr>
            <a:spLocks noChangeArrowheads="1"/>
          </p:cNvSpPr>
          <p:nvPr/>
        </p:nvSpPr>
        <p:spPr bwMode="auto">
          <a:xfrm>
            <a:off x="6629400" y="5046921"/>
            <a:ext cx="228600" cy="628650"/>
          </a:xfrm>
          <a:prstGeom prst="rect">
            <a:avLst/>
          </a:prstGeom>
          <a:solidFill>
            <a:schemeClr val="folHlink"/>
          </a:solidFill>
          <a:ln w="19050">
            <a:solidFill>
              <a:schemeClr val="tx1"/>
            </a:solidFill>
            <a:miter lim="800000"/>
            <a:headEnd/>
            <a:tailEnd/>
          </a:ln>
          <a:effectLst/>
        </p:spPr>
        <p:txBody>
          <a:bodyPr wrap="none" anchor="ctr">
            <a:prstTxWarp prst="textNoShape">
              <a:avLst/>
            </a:prstTxWarp>
          </a:bodyPr>
          <a:lstStyle/>
          <a:p>
            <a:pPr algn="ctr"/>
            <a:r>
              <a:rPr lang="en-US" sz="2000" b="1" i="1" dirty="0" smtClean="0">
                <a:latin typeface="Times New Roman" pitchFamily="35" charset="0"/>
              </a:rPr>
              <a:t> </a:t>
            </a:r>
            <a:r>
              <a:rPr lang="en-US" sz="2000" b="1" i="1" dirty="0" err="1" smtClean="0">
                <a:latin typeface="Times New Roman" pitchFamily="35" charset="0"/>
              </a:rPr>
              <a:t>x</a:t>
            </a:r>
            <a:endParaRPr lang="en-US" sz="2000" b="1" i="1" dirty="0">
              <a:latin typeface="Times New Roman" pitchFamily="35" charset="0"/>
            </a:endParaRPr>
          </a:p>
        </p:txBody>
      </p:sp>
      <p:sp>
        <p:nvSpPr>
          <p:cNvPr id="145457" name="Rectangle 49"/>
          <p:cNvSpPr>
            <a:spLocks noChangeArrowheads="1"/>
          </p:cNvSpPr>
          <p:nvPr/>
        </p:nvSpPr>
        <p:spPr bwMode="auto">
          <a:xfrm>
            <a:off x="5410200" y="5389821"/>
            <a:ext cx="228600" cy="28575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5459" name="Rectangle 51"/>
          <p:cNvSpPr>
            <a:spLocks noChangeArrowheads="1"/>
          </p:cNvSpPr>
          <p:nvPr/>
        </p:nvSpPr>
        <p:spPr bwMode="auto">
          <a:xfrm>
            <a:off x="7035800" y="4875471"/>
            <a:ext cx="228600" cy="8001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4"/>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Quick-Sort Algorithm</a:t>
            </a:r>
            <a:endParaRPr lang="en-US" dirty="0"/>
          </a:p>
        </p:txBody>
      </p:sp>
      <p:sp>
        <p:nvSpPr>
          <p:cNvPr id="6" name="Content Placeholder 5"/>
          <p:cNvSpPr>
            <a:spLocks noGrp="1"/>
          </p:cNvSpPr>
          <p:nvPr>
            <p:ph idx="1"/>
          </p:nvPr>
        </p:nvSpPr>
        <p:spPr/>
        <p:txBody>
          <a:bodyPr/>
          <a:lstStyle/>
          <a:p>
            <a:pPr>
              <a:buNone/>
            </a:pPr>
            <a:r>
              <a:rPr lang="en-US" b="1" dirty="0" smtClean="0"/>
              <a:t>Algorithm </a:t>
            </a:r>
            <a:r>
              <a:rPr lang="en-US" b="1" dirty="0" err="1" smtClean="0">
                <a:solidFill>
                  <a:schemeClr val="tx2"/>
                </a:solidFill>
              </a:rPr>
              <a:t>QuickSort</a:t>
            </a:r>
            <a:r>
              <a:rPr lang="en-US" dirty="0" err="1" smtClean="0"/>
              <a:t>(S</a:t>
            </a:r>
            <a:r>
              <a:rPr lang="en-US" dirty="0" smtClean="0"/>
              <a:t>)</a:t>
            </a:r>
          </a:p>
          <a:p>
            <a:pPr>
              <a:buNone/>
            </a:pPr>
            <a:r>
              <a:rPr lang="en-US" dirty="0" smtClean="0"/>
              <a:t>	if </a:t>
            </a:r>
            <a:r>
              <a:rPr lang="en-US" dirty="0" err="1" smtClean="0"/>
              <a:t>S.size</a:t>
            </a:r>
            <a:r>
              <a:rPr lang="en-US" dirty="0" smtClean="0"/>
              <a:t>() &gt; 1</a:t>
            </a:r>
          </a:p>
          <a:p>
            <a:pPr>
              <a:buNone/>
            </a:pPr>
            <a:r>
              <a:rPr lang="en-US" dirty="0" smtClean="0"/>
              <a:t>		(L, E, G) = </a:t>
            </a:r>
            <a:r>
              <a:rPr lang="en-US" dirty="0" err="1" smtClean="0"/>
              <a:t>Partition(S</a:t>
            </a:r>
            <a:r>
              <a:rPr lang="en-US" dirty="0" smtClean="0"/>
              <a:t>)</a:t>
            </a:r>
          </a:p>
          <a:p>
            <a:pPr>
              <a:buNone/>
            </a:pPr>
            <a:r>
              <a:rPr lang="en-US" dirty="0" smtClean="0"/>
              <a:t>		</a:t>
            </a:r>
            <a:r>
              <a:rPr lang="en-US" dirty="0" err="1" smtClean="0"/>
              <a:t>QuickSort</a:t>
            </a:r>
            <a:r>
              <a:rPr lang="en-US" dirty="0" smtClean="0"/>
              <a:t>(L) </a:t>
            </a:r>
            <a:r>
              <a:rPr lang="en-US" dirty="0" smtClean="0">
                <a:solidFill>
                  <a:srgbClr val="008000"/>
                </a:solidFill>
              </a:rPr>
              <a:t>//Small elements are sorted</a:t>
            </a:r>
          </a:p>
          <a:p>
            <a:pPr>
              <a:buNone/>
            </a:pPr>
            <a:r>
              <a:rPr lang="en-US" dirty="0" smtClean="0"/>
              <a:t>		</a:t>
            </a:r>
            <a:r>
              <a:rPr lang="en-US" dirty="0" err="1" smtClean="0"/>
              <a:t>QuickSort</a:t>
            </a:r>
            <a:r>
              <a:rPr lang="en-US" dirty="0" smtClean="0"/>
              <a:t>(G) </a:t>
            </a:r>
            <a:r>
              <a:rPr lang="en-US" dirty="0" smtClean="0">
                <a:solidFill>
                  <a:srgbClr val="008000"/>
                </a:solidFill>
              </a:rPr>
              <a:t>//Large elements are sorted</a:t>
            </a:r>
          </a:p>
          <a:p>
            <a:pPr>
              <a:buNone/>
            </a:pPr>
            <a:r>
              <a:rPr lang="en-US" dirty="0" smtClean="0"/>
              <a:t>		S = (L, E, G) </a:t>
            </a:r>
            <a:r>
              <a:rPr lang="en-US" dirty="0" smtClean="0">
                <a:solidFill>
                  <a:srgbClr val="008000"/>
                </a:solidFill>
              </a:rPr>
              <a:t>//Thus input is sorted</a:t>
            </a:r>
          </a:p>
          <a:p>
            <a:pPr>
              <a:buNone/>
            </a:pPr>
            <a:r>
              <a:rPr lang="en-US" dirty="0" smtClean="0"/>
              <a:t>		</a:t>
            </a:r>
          </a:p>
          <a:p>
            <a:pPr lvl="1">
              <a:buNone/>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Partition</a:t>
            </a:r>
          </a:p>
        </p:txBody>
      </p:sp>
      <p:sp>
        <p:nvSpPr>
          <p:cNvPr id="166915" name="Rectangle 3" descr="Rectangle: Click to edit Master text styles&#10;Second level&#10;Third level&#10;Fourth level&#10;Fifth level"/>
          <p:cNvSpPr>
            <a:spLocks noGrp="1" noChangeArrowheads="1"/>
          </p:cNvSpPr>
          <p:nvPr>
            <p:ph type="body" idx="1"/>
          </p:nvPr>
        </p:nvSpPr>
        <p:spPr>
          <a:xfrm>
            <a:off x="224158" y="841085"/>
            <a:ext cx="4343472" cy="4652962"/>
          </a:xfrm>
        </p:spPr>
        <p:txBody>
          <a:bodyPr/>
          <a:lstStyle/>
          <a:p>
            <a:r>
              <a:rPr lang="en-US" dirty="0" smtClean="0"/>
              <a:t>Remove</a:t>
            </a:r>
            <a:r>
              <a:rPr lang="en-US" dirty="0"/>
              <a:t>, in turn, each element </a:t>
            </a:r>
            <a:r>
              <a:rPr lang="en-US" b="1" i="1" dirty="0" err="1">
                <a:latin typeface="Times New Roman" pitchFamily="35" charset="0"/>
              </a:rPr>
              <a:t>y</a:t>
            </a:r>
            <a:r>
              <a:rPr lang="en-US" dirty="0"/>
              <a:t> from </a:t>
            </a:r>
            <a:r>
              <a:rPr lang="en-US" b="1" i="1" dirty="0">
                <a:latin typeface="Times New Roman" pitchFamily="35" charset="0"/>
              </a:rPr>
              <a:t>S</a:t>
            </a:r>
            <a:r>
              <a:rPr lang="en-US" dirty="0"/>
              <a:t> and </a:t>
            </a:r>
            <a:endParaRPr lang="en-US" dirty="0" smtClean="0"/>
          </a:p>
          <a:p>
            <a:r>
              <a:rPr lang="en-US" dirty="0" smtClean="0"/>
              <a:t>Insert </a:t>
            </a:r>
            <a:r>
              <a:rPr lang="en-US" b="1" i="1" dirty="0">
                <a:latin typeface="Times New Roman" pitchFamily="35" charset="0"/>
              </a:rPr>
              <a:t>y</a:t>
            </a:r>
            <a:r>
              <a:rPr lang="en-US" dirty="0"/>
              <a:t> into</a:t>
            </a:r>
            <a:r>
              <a:rPr lang="en-US" dirty="0" smtClean="0"/>
              <a:t> list </a:t>
            </a:r>
            <a:r>
              <a:rPr lang="en-US" b="1" i="1" dirty="0" smtClean="0">
                <a:latin typeface="Times New Roman" pitchFamily="35" charset="0"/>
              </a:rPr>
              <a:t>L</a:t>
            </a:r>
            <a:r>
              <a:rPr lang="en-US" dirty="0"/>
              <a:t>, </a:t>
            </a:r>
            <a:r>
              <a:rPr lang="en-US" b="1" i="1" dirty="0">
                <a:latin typeface="Times New Roman" pitchFamily="35" charset="0"/>
              </a:rPr>
              <a:t>E</a:t>
            </a:r>
            <a:r>
              <a:rPr lang="en-US" b="1" i="1" dirty="0"/>
              <a:t> </a:t>
            </a:r>
            <a:r>
              <a:rPr lang="en-US" dirty="0"/>
              <a:t>or </a:t>
            </a:r>
            <a:r>
              <a:rPr lang="en-US" b="1" i="1" dirty="0">
                <a:latin typeface="Times New Roman" pitchFamily="35" charset="0"/>
              </a:rPr>
              <a:t>G</a:t>
            </a:r>
            <a:r>
              <a:rPr lang="en-US" dirty="0"/>
              <a:t>,</a:t>
            </a:r>
            <a:r>
              <a:rPr lang="en-US" b="1" i="1" dirty="0">
                <a:latin typeface="Times New Roman" pitchFamily="35" charset="0"/>
              </a:rPr>
              <a:t> </a:t>
            </a:r>
            <a:r>
              <a:rPr lang="en-US" dirty="0"/>
              <a:t>depending on the result of the comparison with the pivot </a:t>
            </a:r>
            <a:r>
              <a:rPr lang="en-US" b="1" i="1" dirty="0" smtClean="0">
                <a:latin typeface="Times New Roman" pitchFamily="35" charset="0"/>
              </a:rPr>
              <a:t>x </a:t>
            </a:r>
            <a:r>
              <a:rPr lang="en-US" dirty="0" smtClean="0">
                <a:latin typeface="Times New Roman" pitchFamily="35" charset="0"/>
              </a:rPr>
              <a:t>(e.g., last element in </a:t>
            </a:r>
            <a:r>
              <a:rPr lang="en-US" b="1" i="1" dirty="0" smtClean="0">
                <a:latin typeface="Times New Roman" pitchFamily="35" charset="0"/>
              </a:rPr>
              <a:t>S</a:t>
            </a:r>
            <a:r>
              <a:rPr lang="en-US" dirty="0" smtClean="0">
                <a:latin typeface="Times New Roman" pitchFamily="35" charset="0"/>
              </a:rPr>
              <a:t>)</a:t>
            </a:r>
          </a:p>
          <a:p>
            <a:r>
              <a:rPr lang="en-US" dirty="0"/>
              <a:t>Each insertion and removal is at the beginning or at the end of a </a:t>
            </a:r>
            <a:r>
              <a:rPr lang="en-US" dirty="0" smtClean="0"/>
              <a:t>list, </a:t>
            </a:r>
            <a:r>
              <a:rPr lang="en-US" dirty="0"/>
              <a:t>and hence takes </a:t>
            </a:r>
            <a:r>
              <a:rPr lang="en-US" b="1" i="1" dirty="0">
                <a:latin typeface="Times New Roman" pitchFamily="35" charset="0"/>
              </a:rPr>
              <a:t>O</a:t>
            </a:r>
            <a:r>
              <a:rPr lang="en-US" dirty="0">
                <a:latin typeface="Times New Roman" pitchFamily="35" charset="0"/>
              </a:rPr>
              <a:t>(1)</a:t>
            </a:r>
            <a:r>
              <a:rPr lang="en-US" dirty="0"/>
              <a:t> time</a:t>
            </a:r>
          </a:p>
          <a:p>
            <a:r>
              <a:rPr lang="en-US" dirty="0"/>
              <a:t>Thus,</a:t>
            </a:r>
            <a:r>
              <a:rPr lang="en-US" dirty="0" smtClean="0"/>
              <a:t> partitioning takes </a:t>
            </a:r>
            <a:r>
              <a:rPr lang="en-US" b="1" i="1" dirty="0" err="1">
                <a:latin typeface="Times New Roman" pitchFamily="35" charset="0"/>
              </a:rPr>
              <a:t>O</a:t>
            </a:r>
            <a:r>
              <a:rPr lang="en-US" dirty="0" err="1">
                <a:latin typeface="Times New Roman" pitchFamily="35" charset="0"/>
              </a:rPr>
              <a:t>(</a:t>
            </a:r>
            <a:r>
              <a:rPr lang="en-US" b="1" i="1" dirty="0" err="1">
                <a:latin typeface="Times New Roman" pitchFamily="35" charset="0"/>
              </a:rPr>
              <a:t>n</a:t>
            </a:r>
            <a:r>
              <a:rPr lang="en-US" dirty="0">
                <a:latin typeface="Times New Roman" pitchFamily="35" charset="0"/>
              </a:rPr>
              <a:t>)</a:t>
            </a:r>
            <a:r>
              <a:rPr lang="en-US" dirty="0"/>
              <a:t> time</a:t>
            </a:r>
          </a:p>
        </p:txBody>
      </p:sp>
      <p:grpSp>
        <p:nvGrpSpPr>
          <p:cNvPr id="9" name="Group 8"/>
          <p:cNvGrpSpPr/>
          <p:nvPr/>
        </p:nvGrpSpPr>
        <p:grpSpPr>
          <a:xfrm>
            <a:off x="4799677" y="931856"/>
            <a:ext cx="4114800" cy="4786312"/>
            <a:chOff x="4648200" y="1595438"/>
            <a:chExt cx="4114800" cy="4786312"/>
          </a:xfrm>
        </p:grpSpPr>
        <p:sp>
          <p:nvSpPr>
            <p:cNvPr id="166916" name="Text Box 4"/>
            <p:cNvSpPr txBox="1">
              <a:spLocks noChangeArrowheads="1"/>
            </p:cNvSpPr>
            <p:nvPr/>
          </p:nvSpPr>
          <p:spPr bwMode="auto">
            <a:xfrm>
              <a:off x="4648200" y="1595438"/>
              <a:ext cx="4114800" cy="4786312"/>
            </a:xfrm>
            <a:prstGeom prst="rect">
              <a:avLst/>
            </a:prstGeom>
            <a:noFill/>
            <a:ln w="9525">
              <a:solidFill>
                <a:srgbClr val="000000"/>
              </a:solidFill>
              <a:miter lim="800000"/>
              <a:headEnd/>
              <a:tailEnd/>
            </a:ln>
            <a:effectLst/>
          </p:spPr>
          <p:txBody>
            <a:bodyPr>
              <a:prstTxWarp prst="textNoShape">
                <a:avLst/>
              </a:prstTxWarp>
              <a:spAutoFit/>
            </a:bodyPr>
            <a:lstStyle/>
            <a:p>
              <a:pPr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Algorithm</a:t>
              </a:r>
              <a:r>
                <a:rPr lang="en-US" sz="1800" dirty="0" smtClean="0">
                  <a:latin typeface="Times New Roman" pitchFamily="35" charset="0"/>
                </a:rPr>
                <a:t> </a:t>
              </a:r>
              <a:r>
                <a:rPr lang="en-US" b="1" i="1" dirty="0" err="1">
                  <a:solidFill>
                    <a:schemeClr val="tx2"/>
                  </a:solidFill>
                  <a:latin typeface="Times New Roman" pitchFamily="35" charset="0"/>
                </a:rPr>
                <a:t>P</a:t>
              </a:r>
              <a:r>
                <a:rPr lang="en-US" sz="1800" b="1" i="1" dirty="0" err="1" smtClean="0">
                  <a:solidFill>
                    <a:schemeClr val="tx2"/>
                  </a:solidFill>
                  <a:latin typeface="Times New Roman" pitchFamily="35" charset="0"/>
                </a:rPr>
                <a:t>artition</a:t>
              </a:r>
              <a:r>
                <a:rPr lang="en-US" sz="1800" dirty="0" err="1">
                  <a:solidFill>
                    <a:schemeClr val="tx2"/>
                  </a:solidFill>
                  <a:latin typeface="Times New Roman" pitchFamily="35" charset="0"/>
                </a:rPr>
                <a:t>(</a:t>
              </a:r>
              <a:r>
                <a:rPr lang="en-US" sz="1800" b="1" i="1" dirty="0" err="1" smtClean="0">
                  <a:solidFill>
                    <a:schemeClr val="tx2"/>
                  </a:solidFill>
                  <a:latin typeface="Times New Roman" pitchFamily="35" charset="0"/>
                </a:rPr>
                <a:t>S</a:t>
              </a:r>
              <a:r>
                <a:rPr lang="en-US" sz="1800" dirty="0" smtClean="0">
                  <a:solidFill>
                    <a:schemeClr val="tx2"/>
                  </a:solidFill>
                  <a:latin typeface="Times New Roman" pitchFamily="35" charset="0"/>
                </a:rPr>
                <a:t>)</a:t>
              </a:r>
              <a:endParaRPr lang="en-US" sz="1800" dirty="0">
                <a:solidFill>
                  <a:schemeClr val="tx2"/>
                </a:solidFill>
                <a:latin typeface="Times New Roman" pitchFamily="35" charset="0"/>
              </a:endParaRPr>
            </a:p>
            <a:p>
              <a:pPr algn="l" defTabSz="342900">
                <a:lnSpc>
                  <a:spcPct val="90000"/>
                </a:lnSpc>
                <a:spcBef>
                  <a:spcPct val="20000"/>
                </a:spcBef>
                <a:buClr>
                  <a:schemeClr val="hlink"/>
                </a:buClr>
                <a:buSzPct val="110000"/>
                <a:buFont typeface="Wingdings" pitchFamily="35" charset="2"/>
                <a:buNone/>
              </a:pPr>
              <a:r>
                <a:rPr lang="en-US" sz="1800" dirty="0">
                  <a:solidFill>
                    <a:schemeClr val="tx2"/>
                  </a:solidFill>
                  <a:latin typeface="Times New Roman" pitchFamily="35" charset="0"/>
                </a:rPr>
                <a:t>	</a:t>
              </a:r>
              <a:r>
                <a:rPr lang="en-US" sz="1800" b="1" dirty="0">
                  <a:solidFill>
                    <a:srgbClr val="000000"/>
                  </a:solidFill>
                  <a:latin typeface="Times New Roman" pitchFamily="35" charset="0"/>
                </a:rPr>
                <a:t>Input</a:t>
              </a:r>
              <a:r>
                <a:rPr lang="en-US" sz="1800" dirty="0">
                  <a:latin typeface="Times New Roman" pitchFamily="35" charset="0"/>
                </a:rPr>
                <a:t> </a:t>
              </a:r>
              <a:r>
                <a:rPr lang="en-US" sz="1800" dirty="0" smtClean="0">
                  <a:solidFill>
                    <a:schemeClr val="accent2"/>
                  </a:solidFill>
                  <a:latin typeface="Times New Roman" pitchFamily="35" charset="0"/>
                </a:rPr>
                <a:t>list </a:t>
              </a:r>
              <a:r>
                <a:rPr lang="en-US" sz="1800" b="1" i="1" dirty="0" smtClean="0">
                  <a:solidFill>
                    <a:schemeClr val="accent2"/>
                  </a:solidFill>
                  <a:latin typeface="Times New Roman" pitchFamily="35" charset="0"/>
                </a:rPr>
                <a:t>S</a:t>
              </a:r>
              <a:endParaRPr lang="en-US" sz="1800" dirty="0" smtClean="0">
                <a:solidFill>
                  <a:schemeClr val="accent2"/>
                </a:solidFill>
                <a:latin typeface="Times New Roman" pitchFamily="35" charset="0"/>
              </a:endParaRPr>
            </a:p>
            <a:p>
              <a:pPr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dirty="0">
                  <a:solidFill>
                    <a:srgbClr val="000000"/>
                  </a:solidFill>
                  <a:latin typeface="Times New Roman" pitchFamily="35" charset="0"/>
                </a:rPr>
                <a:t>Output</a:t>
              </a:r>
              <a:r>
                <a:rPr lang="en-US" sz="1800" dirty="0">
                  <a:latin typeface="Times New Roman" pitchFamily="35" charset="0"/>
                </a:rPr>
                <a:t> </a:t>
              </a:r>
              <a:r>
                <a:rPr lang="en-US" sz="1800" dirty="0" err="1" smtClean="0">
                  <a:solidFill>
                    <a:schemeClr val="accent2"/>
                  </a:solidFill>
                  <a:latin typeface="Times New Roman" pitchFamily="35" charset="0"/>
                </a:rPr>
                <a:t>sublists</a:t>
              </a:r>
              <a:r>
                <a:rPr lang="en-US" sz="1800" dirty="0" smtClean="0">
                  <a:solidFill>
                    <a:schemeClr val="accent2"/>
                  </a:solidFill>
                  <a:latin typeface="Times New Roman" pitchFamily="35" charset="0"/>
                </a:rPr>
                <a:t> </a:t>
              </a:r>
              <a:r>
                <a:rPr lang="en-US" sz="1800" b="1" i="1" dirty="0" smtClean="0">
                  <a:solidFill>
                    <a:schemeClr val="accent2"/>
                  </a:solidFill>
                  <a:latin typeface="Times New Roman" pitchFamily="35" charset="0"/>
                </a:rPr>
                <a:t>L</a:t>
              </a:r>
              <a:r>
                <a:rPr lang="en-US" sz="1800" b="1" i="1" dirty="0">
                  <a:solidFill>
                    <a:schemeClr val="accent2"/>
                  </a:solidFill>
                  <a:latin typeface="Times New Roman" pitchFamily="35" charset="0"/>
                </a:rPr>
                <a:t>,</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G</a:t>
              </a:r>
              <a:r>
                <a:rPr lang="en-US" sz="1800" dirty="0">
                  <a:solidFill>
                    <a:schemeClr val="accent2"/>
                  </a:solidFill>
                  <a:latin typeface="Times New Roman" pitchFamily="35" charset="0"/>
                </a:rPr>
                <a:t> of the </a:t>
              </a:r>
              <a:br>
                <a:rPr lang="en-US" sz="1800" dirty="0">
                  <a:solidFill>
                    <a:schemeClr val="accent2"/>
                  </a:solidFill>
                  <a:latin typeface="Times New Roman" pitchFamily="35" charset="0"/>
                </a:rPr>
              </a:br>
              <a:r>
                <a:rPr lang="en-US" sz="1800" dirty="0">
                  <a:solidFill>
                    <a:schemeClr val="accent2"/>
                  </a:solidFill>
                  <a:latin typeface="Times New Roman" pitchFamily="35" charset="0"/>
                </a:rPr>
                <a:t>		elements of </a:t>
              </a:r>
              <a:r>
                <a:rPr lang="en-US" sz="1800" b="1" i="1" dirty="0">
                  <a:solidFill>
                    <a:schemeClr val="accent2"/>
                  </a:solidFill>
                  <a:latin typeface="Times New Roman" pitchFamily="35" charset="0"/>
                </a:rPr>
                <a:t>S</a:t>
              </a:r>
              <a:r>
                <a:rPr lang="en-US" sz="1800" dirty="0">
                  <a:solidFill>
                    <a:schemeClr val="accent2"/>
                  </a:solidFill>
                  <a:latin typeface="Times New Roman" pitchFamily="35" charset="0"/>
                </a:rPr>
                <a:t> less than, equal to,</a:t>
              </a:r>
              <a:br>
                <a:rPr lang="en-US" sz="1800" dirty="0">
                  <a:solidFill>
                    <a:schemeClr val="accent2"/>
                  </a:solidFill>
                  <a:latin typeface="Times New Roman" pitchFamily="35" charset="0"/>
                </a:rPr>
              </a:br>
              <a:r>
                <a:rPr lang="en-US" sz="1800" dirty="0">
                  <a:solidFill>
                    <a:schemeClr val="accent2"/>
                  </a:solidFill>
                  <a:latin typeface="Times New Roman" pitchFamily="35" charset="0"/>
                </a:rPr>
                <a:t>		or greater than the pivot, resp.</a:t>
              </a:r>
            </a:p>
            <a:p>
              <a:pPr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L,</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a:t>
              </a:r>
              <a:r>
                <a:rPr lang="en-US" sz="1800" b="1" i="1" dirty="0" smtClean="0">
                  <a:solidFill>
                    <a:schemeClr val="accent2"/>
                  </a:solidFill>
                  <a:latin typeface="Times New Roman" pitchFamily="35" charset="0"/>
                </a:rPr>
                <a:t>G := </a:t>
              </a:r>
              <a:r>
                <a:rPr lang="en-US" sz="1800" dirty="0" smtClean="0">
                  <a:solidFill>
                    <a:schemeClr val="accent2"/>
                  </a:solidFill>
                  <a:latin typeface="Times New Roman" pitchFamily="35" charset="0"/>
                </a:rPr>
                <a:t>empty lists</a:t>
              </a:r>
            </a:p>
            <a:p>
              <a:pPr marL="342900" lvl="1" defTabSz="342900">
                <a:lnSpc>
                  <a:spcPct val="90000"/>
                </a:lnSpc>
                <a:spcBef>
                  <a:spcPct val="20000"/>
                </a:spcBef>
                <a:buClr>
                  <a:schemeClr val="hlink"/>
                </a:buClr>
                <a:buSzPct val="110000"/>
              </a:pPr>
              <a:r>
                <a:rPr lang="en-US" b="1" i="1" dirty="0">
                  <a:solidFill>
                    <a:schemeClr val="accent2"/>
                  </a:solidFill>
                  <a:latin typeface="Times New Roman" pitchFamily="35" charset="0"/>
                </a:rPr>
                <a:t>x := </a:t>
              </a:r>
              <a:r>
                <a:rPr lang="en-US" b="1" i="1" dirty="0" err="1">
                  <a:solidFill>
                    <a:schemeClr val="accent2"/>
                  </a:solidFill>
                  <a:latin typeface="Times New Roman" pitchFamily="35" charset="0"/>
                </a:rPr>
                <a:t>S.</a:t>
              </a:r>
              <a:r>
                <a:rPr lang="en-US" b="1" i="1" dirty="0" err="1" smtClean="0">
                  <a:solidFill>
                    <a:schemeClr val="accent2"/>
                  </a:solidFill>
                  <a:latin typeface="Times New Roman" pitchFamily="35" charset="0"/>
                </a:rPr>
                <a:t>get</a:t>
              </a:r>
              <a:r>
                <a:rPr lang="en-US" sz="1800" b="1" i="1" dirty="0" err="1" smtClean="0">
                  <a:solidFill>
                    <a:schemeClr val="accent2"/>
                  </a:solidFill>
                  <a:latin typeface="Times New Roman" pitchFamily="35" charset="0"/>
                </a:rPr>
                <a:t>Last</a:t>
              </a:r>
              <a:r>
                <a:rPr lang="en-US" sz="1800" dirty="0" smtClean="0">
                  <a:solidFill>
                    <a:schemeClr val="accent2"/>
                  </a:solidFill>
                  <a:latin typeface="Times New Roman" pitchFamily="35" charset="0"/>
                </a:rPr>
                <a:t>()</a:t>
              </a:r>
              <a:r>
                <a:rPr lang="en-US" b="1" i="1" dirty="0" smtClean="0">
                  <a:solidFill>
                    <a:schemeClr val="accent2"/>
                  </a:solidFill>
                  <a:latin typeface="Times New Roman" pitchFamily="35" charset="0"/>
                </a:rPr>
                <a:t>.element</a:t>
              </a:r>
              <a:endParaRPr lang="en-US" sz="1800" b="1" i="1" dirty="0" smtClean="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while</a:t>
              </a:r>
              <a:r>
                <a:rPr lang="en-US" sz="1800" dirty="0" smtClean="0">
                  <a:solidFill>
                    <a:schemeClr val="tx2"/>
                  </a:solidFill>
                  <a:latin typeface="Times New Roman" pitchFamily="35" charset="0"/>
                </a:rPr>
                <a:t>     </a:t>
              </a:r>
              <a:r>
                <a:rPr lang="en-US" sz="1800" b="1" i="1" dirty="0" err="1" smtClean="0">
                  <a:solidFill>
                    <a:schemeClr val="accent2"/>
                  </a:solidFill>
                  <a:latin typeface="Times New Roman" pitchFamily="35" charset="0"/>
                </a:rPr>
                <a:t>S</a:t>
              </a:r>
              <a:r>
                <a:rPr lang="en-US" sz="1800" b="1" i="1" dirty="0" err="1">
                  <a:solidFill>
                    <a:schemeClr val="accent2"/>
                  </a:solidFill>
                  <a:latin typeface="Times New Roman" pitchFamily="35" charset="0"/>
                </a:rPr>
                <a:t>.isEmpty</a:t>
              </a:r>
              <a:r>
                <a:rPr lang="en-US" sz="1800" dirty="0">
                  <a:solidFill>
                    <a:schemeClr val="accent2"/>
                  </a:solidFill>
                  <a:latin typeface="Times New Roman" pitchFamily="35" charset="0"/>
                </a:rPr>
                <a:t>()</a:t>
              </a:r>
            </a:p>
            <a:p>
              <a:pPr marL="342900" lvl="1" defTabSz="342900">
                <a:lnSpc>
                  <a:spcPct val="90000"/>
                </a:lnSpc>
                <a:spcBef>
                  <a:spcPct val="20000"/>
                </a:spcBef>
                <a:buClr>
                  <a:schemeClr val="hlink"/>
                </a:buClr>
                <a:buSzPct val="110000"/>
              </a:pPr>
              <a:r>
                <a:rPr lang="en-US" sz="1800" dirty="0">
                  <a:solidFill>
                    <a:schemeClr val="accent2"/>
                  </a:solidFill>
                  <a:latin typeface="Times New Roman" pitchFamily="35" charset="0"/>
                </a:rPr>
                <a:t>	</a:t>
              </a:r>
              <a:r>
                <a:rPr lang="en-US" b="1" i="1" dirty="0">
                  <a:solidFill>
                    <a:schemeClr val="accent2"/>
                  </a:solidFill>
                  <a:latin typeface="Times New Roman" pitchFamily="35" charset="0"/>
                </a:rPr>
                <a:t>y := </a:t>
              </a:r>
              <a:r>
                <a:rPr lang="en-US" b="1" i="1" dirty="0" err="1">
                  <a:solidFill>
                    <a:schemeClr val="accent2"/>
                  </a:solidFill>
                  <a:latin typeface="Times New Roman" pitchFamily="35" charset="0"/>
                </a:rPr>
                <a:t>S.removeFirst</a:t>
              </a:r>
              <a:r>
                <a:rPr lang="en-US" sz="1800" dirty="0" smtClean="0">
                  <a:solidFill>
                    <a:schemeClr val="accent2"/>
                  </a:solidFill>
                  <a:latin typeface="Times New Roman" pitchFamily="35" charset="0"/>
                </a:rPr>
                <a:t>(</a:t>
              </a:r>
              <a:r>
                <a:rPr lang="en-US" sz="1800" b="1" i="1" dirty="0" smtClean="0">
                  <a:solidFill>
                    <a:schemeClr val="accent2"/>
                  </a:solidFill>
                  <a:latin typeface="Times New Roman" pitchFamily="35" charset="0"/>
                </a:rPr>
                <a:t>S</a:t>
              </a:r>
              <a:r>
                <a:rPr lang="en-US" sz="1800" dirty="0" smtClean="0">
                  <a:solidFill>
                    <a:schemeClr val="accent2"/>
                  </a:solidFill>
                  <a:latin typeface="Times New Roman" pitchFamily="35" charset="0"/>
                </a:rPr>
                <a:t>)</a:t>
              </a:r>
              <a:endParaRPr lang="en-US" sz="1800" dirty="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sym typeface="Symbol" pitchFamily="35" charset="2"/>
                </a:rPr>
                <a:t>	</a:t>
              </a:r>
              <a:r>
                <a:rPr lang="en-US" sz="1800" b="1" dirty="0">
                  <a:solidFill>
                    <a:srgbClr val="000000"/>
                  </a:solidFill>
                  <a:latin typeface="Times New Roman" pitchFamily="35" charset="0"/>
                </a:rPr>
                <a:t>if</a:t>
              </a:r>
              <a:r>
                <a:rPr lang="en-US" sz="1800" dirty="0">
                  <a:solidFill>
                    <a:schemeClr val="tx2"/>
                  </a:solidFill>
                  <a:latin typeface="Times New Roman" pitchFamily="35" charset="0"/>
                </a:rPr>
                <a:t> </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sym typeface="Symbol" pitchFamily="35" charset="2"/>
                </a:rPr>
                <a:t> </a:t>
              </a:r>
              <a:r>
                <a:rPr lang="en-US" sz="1800" dirty="0">
                  <a:solidFill>
                    <a:srgbClr val="000000"/>
                  </a:solidFill>
                  <a:latin typeface="Times New Roman" pitchFamily="35" charset="0"/>
                  <a:sym typeface="Symbol" pitchFamily="35" charset="2"/>
                </a:rPr>
                <a:t>&lt;</a:t>
              </a:r>
              <a:r>
                <a:rPr lang="en-US" sz="1800" dirty="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x</a:t>
              </a:r>
              <a:endParaRPr lang="en-US" sz="1800" dirty="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L</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dirty="0">
                  <a:solidFill>
                    <a:srgbClr val="000000"/>
                  </a:solidFill>
                  <a:latin typeface="Times New Roman" pitchFamily="35" charset="0"/>
                </a:rPr>
                <a:t>else if </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sym typeface="Symbol" pitchFamily="35" charset="2"/>
                </a:rPr>
                <a:t> </a:t>
              </a:r>
              <a:r>
                <a:rPr lang="en-US" sz="1800" dirty="0">
                  <a:solidFill>
                    <a:srgbClr val="000000"/>
                  </a:solidFill>
                  <a:latin typeface="Times New Roman" pitchFamily="35" charset="0"/>
                  <a:sym typeface="Symbol" pitchFamily="35" charset="2"/>
                </a:rPr>
                <a:t>=</a:t>
              </a:r>
              <a:r>
                <a:rPr lang="en-US" sz="1800" dirty="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x</a:t>
              </a:r>
              <a:endParaRPr lang="en-US" sz="1800" dirty="0">
                <a:solidFill>
                  <a:schemeClr val="tx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E</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sym typeface="Symbol" pitchFamily="35" charset="2"/>
                </a:rPr>
                <a:t>	</a:t>
              </a:r>
              <a:r>
                <a:rPr lang="en-US" sz="1800" b="1" dirty="0">
                  <a:solidFill>
                    <a:srgbClr val="000000"/>
                  </a:solidFill>
                  <a:latin typeface="Times New Roman" pitchFamily="35" charset="0"/>
                </a:rPr>
                <a:t>else</a:t>
              </a:r>
              <a:r>
                <a:rPr lang="en-US" sz="1800" dirty="0">
                  <a:solidFill>
                    <a:schemeClr val="tx2"/>
                  </a:solidFill>
                  <a:latin typeface="Times New Roman" pitchFamily="35" charset="0"/>
                </a:rPr>
                <a:t> </a:t>
              </a:r>
              <a:r>
                <a:rPr lang="en-US" sz="1800" dirty="0">
                  <a:latin typeface="Times New Roman" pitchFamily="35" charset="0"/>
                </a:rPr>
                <a:t>{ </a:t>
              </a:r>
              <a:r>
                <a:rPr lang="en-US" sz="1800" b="1" i="1" dirty="0" err="1">
                  <a:latin typeface="Times New Roman" pitchFamily="35" charset="0"/>
                </a:rPr>
                <a:t>y</a:t>
              </a:r>
              <a:r>
                <a:rPr lang="en-US" sz="1800" dirty="0">
                  <a:latin typeface="Times New Roman" pitchFamily="35" charset="0"/>
                  <a:sym typeface="Symbol" pitchFamily="35" charset="2"/>
                </a:rPr>
                <a:t> &gt; </a:t>
              </a:r>
              <a:r>
                <a:rPr lang="en-US" sz="1800" b="1" i="1" dirty="0" err="1">
                  <a:latin typeface="Times New Roman" pitchFamily="35" charset="0"/>
                </a:rPr>
                <a:t>x</a:t>
              </a:r>
              <a:r>
                <a:rPr lang="en-US" sz="1800" b="1" i="1" dirty="0">
                  <a:latin typeface="Times New Roman" pitchFamily="35" charset="0"/>
                </a:rPr>
                <a:t> </a:t>
              </a:r>
              <a:r>
                <a:rPr lang="en-US" sz="1800" dirty="0">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G</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return </a:t>
              </a:r>
              <a:r>
                <a:rPr lang="en-US" sz="1800" b="1" i="1" dirty="0">
                  <a:solidFill>
                    <a:schemeClr val="accent2"/>
                  </a:solidFill>
                  <a:latin typeface="Times New Roman" pitchFamily="35" charset="0"/>
                </a:rPr>
                <a:t>L,</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G</a:t>
              </a:r>
            </a:p>
          </p:txBody>
        </p:sp>
        <p:graphicFrame>
          <p:nvGraphicFramePr>
            <p:cNvPr id="8" name="Object 7"/>
            <p:cNvGraphicFramePr>
              <a:graphicFrameLocks noChangeAspect="1"/>
            </p:cNvGraphicFramePr>
            <p:nvPr/>
          </p:nvGraphicFramePr>
          <p:xfrm>
            <a:off x="5635874" y="3690705"/>
            <a:ext cx="271749" cy="181166"/>
          </p:xfrm>
          <a:graphic>
            <a:graphicData uri="http://schemas.openxmlformats.org/presentationml/2006/ole">
              <mc:AlternateContent xmlns:mc="http://schemas.openxmlformats.org/markup-compatibility/2006">
                <mc:Choice xmlns:v="urn:schemas-microsoft-com:vml" Requires="v">
                  <p:oleObj spid="_x0000_s345134" name="Equation" r:id="rId3" imgW="152400" imgH="101600" progId="Equation.DSMT4">
                    <p:embed/>
                  </p:oleObj>
                </mc:Choice>
                <mc:Fallback>
                  <p:oleObj name="Equation" r:id="rId3" imgW="152400" imgH="101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874" y="3690705"/>
                          <a:ext cx="271749" cy="18116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a:t>Partition</a:t>
            </a:r>
          </a:p>
        </p:txBody>
      </p:sp>
      <p:sp>
        <p:nvSpPr>
          <p:cNvPr id="166915" name="Rectangle 3" descr="Rectangle: Click to edit Master text styles&#10;Second level&#10;Third level&#10;Fourth level&#10;Fifth level"/>
          <p:cNvSpPr>
            <a:spLocks noGrp="1" noChangeArrowheads="1"/>
          </p:cNvSpPr>
          <p:nvPr>
            <p:ph type="body" idx="1"/>
          </p:nvPr>
        </p:nvSpPr>
        <p:spPr>
          <a:xfrm>
            <a:off x="224158" y="841085"/>
            <a:ext cx="4343472" cy="4652962"/>
          </a:xfrm>
        </p:spPr>
        <p:txBody>
          <a:bodyPr/>
          <a:lstStyle/>
          <a:p>
            <a:r>
              <a:rPr lang="en-US" dirty="0" smtClean="0"/>
              <a:t>Since elements are removed at the beginning and added at the end, this partition algorithm is </a:t>
            </a:r>
            <a:r>
              <a:rPr lang="en-US" b="1" dirty="0" smtClean="0">
                <a:solidFill>
                  <a:srgbClr val="800000"/>
                </a:solidFill>
              </a:rPr>
              <a:t>stable</a:t>
            </a:r>
            <a:r>
              <a:rPr lang="en-US" dirty="0" smtClean="0"/>
              <a:t>.</a:t>
            </a:r>
            <a:endParaRPr lang="en-US" dirty="0" smtClean="0">
              <a:latin typeface="Times New Roman" pitchFamily="35" charset="0"/>
            </a:endParaRPr>
          </a:p>
        </p:txBody>
      </p:sp>
      <p:grpSp>
        <p:nvGrpSpPr>
          <p:cNvPr id="2" name="Group 8"/>
          <p:cNvGrpSpPr/>
          <p:nvPr/>
        </p:nvGrpSpPr>
        <p:grpSpPr>
          <a:xfrm>
            <a:off x="4799677" y="931856"/>
            <a:ext cx="4114800" cy="4786312"/>
            <a:chOff x="4648200" y="1595438"/>
            <a:chExt cx="4114800" cy="4786312"/>
          </a:xfrm>
        </p:grpSpPr>
        <p:sp>
          <p:nvSpPr>
            <p:cNvPr id="166916" name="Text Box 4"/>
            <p:cNvSpPr txBox="1">
              <a:spLocks noChangeArrowheads="1"/>
            </p:cNvSpPr>
            <p:nvPr/>
          </p:nvSpPr>
          <p:spPr bwMode="auto">
            <a:xfrm>
              <a:off x="4648200" y="1595438"/>
              <a:ext cx="4114800" cy="4786312"/>
            </a:xfrm>
            <a:prstGeom prst="rect">
              <a:avLst/>
            </a:prstGeom>
            <a:noFill/>
            <a:ln w="9525">
              <a:solidFill>
                <a:srgbClr val="000000"/>
              </a:solidFill>
              <a:miter lim="800000"/>
              <a:headEnd/>
              <a:tailEnd/>
            </a:ln>
            <a:effectLst/>
          </p:spPr>
          <p:txBody>
            <a:bodyPr>
              <a:prstTxWarp prst="textNoShape">
                <a:avLst/>
              </a:prstTxWarp>
              <a:spAutoFit/>
            </a:bodyPr>
            <a:lstStyle/>
            <a:p>
              <a:pPr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Algorithm</a:t>
              </a:r>
              <a:r>
                <a:rPr lang="en-US" sz="1800" dirty="0" smtClean="0">
                  <a:latin typeface="Times New Roman" pitchFamily="35" charset="0"/>
                </a:rPr>
                <a:t> </a:t>
              </a:r>
              <a:r>
                <a:rPr lang="en-US" b="1" i="1" dirty="0" err="1">
                  <a:solidFill>
                    <a:schemeClr val="tx2"/>
                  </a:solidFill>
                  <a:latin typeface="Times New Roman" pitchFamily="35" charset="0"/>
                </a:rPr>
                <a:t>P</a:t>
              </a:r>
              <a:r>
                <a:rPr lang="en-US" sz="1800" b="1" i="1" dirty="0" err="1" smtClean="0">
                  <a:solidFill>
                    <a:schemeClr val="tx2"/>
                  </a:solidFill>
                  <a:latin typeface="Times New Roman" pitchFamily="35" charset="0"/>
                </a:rPr>
                <a:t>artition</a:t>
              </a:r>
              <a:r>
                <a:rPr lang="en-US" sz="1800" dirty="0" err="1">
                  <a:solidFill>
                    <a:schemeClr val="tx2"/>
                  </a:solidFill>
                  <a:latin typeface="Times New Roman" pitchFamily="35" charset="0"/>
                </a:rPr>
                <a:t>(</a:t>
              </a:r>
              <a:r>
                <a:rPr lang="en-US" sz="1800" b="1" i="1" dirty="0" err="1" smtClean="0">
                  <a:solidFill>
                    <a:schemeClr val="tx2"/>
                  </a:solidFill>
                  <a:latin typeface="Times New Roman" pitchFamily="35" charset="0"/>
                </a:rPr>
                <a:t>S</a:t>
              </a:r>
              <a:r>
                <a:rPr lang="en-US" sz="1800" dirty="0" smtClean="0">
                  <a:solidFill>
                    <a:schemeClr val="tx2"/>
                  </a:solidFill>
                  <a:latin typeface="Times New Roman" pitchFamily="35" charset="0"/>
                </a:rPr>
                <a:t>)</a:t>
              </a:r>
              <a:endParaRPr lang="en-US" sz="1800" dirty="0">
                <a:solidFill>
                  <a:schemeClr val="tx2"/>
                </a:solidFill>
                <a:latin typeface="Times New Roman" pitchFamily="35" charset="0"/>
              </a:endParaRPr>
            </a:p>
            <a:p>
              <a:pPr algn="l" defTabSz="342900">
                <a:lnSpc>
                  <a:spcPct val="90000"/>
                </a:lnSpc>
                <a:spcBef>
                  <a:spcPct val="20000"/>
                </a:spcBef>
                <a:buClr>
                  <a:schemeClr val="hlink"/>
                </a:buClr>
                <a:buSzPct val="110000"/>
                <a:buFont typeface="Wingdings" pitchFamily="35" charset="2"/>
                <a:buNone/>
              </a:pPr>
              <a:r>
                <a:rPr lang="en-US" sz="1800" dirty="0">
                  <a:solidFill>
                    <a:schemeClr val="tx2"/>
                  </a:solidFill>
                  <a:latin typeface="Times New Roman" pitchFamily="35" charset="0"/>
                </a:rPr>
                <a:t>	</a:t>
              </a:r>
              <a:r>
                <a:rPr lang="en-US" sz="1800" b="1" dirty="0">
                  <a:solidFill>
                    <a:srgbClr val="000000"/>
                  </a:solidFill>
                  <a:latin typeface="Times New Roman" pitchFamily="35" charset="0"/>
                </a:rPr>
                <a:t>Input</a:t>
              </a:r>
              <a:r>
                <a:rPr lang="en-US" sz="1800" dirty="0">
                  <a:latin typeface="Times New Roman" pitchFamily="35" charset="0"/>
                </a:rPr>
                <a:t> </a:t>
              </a:r>
              <a:r>
                <a:rPr lang="en-US" sz="1800" dirty="0">
                  <a:solidFill>
                    <a:schemeClr val="accent2"/>
                  </a:solidFill>
                  <a:latin typeface="Times New Roman" pitchFamily="35" charset="0"/>
                </a:rPr>
                <a:t>sequence </a:t>
              </a:r>
              <a:r>
                <a:rPr lang="en-US" sz="1800" b="1" i="1" dirty="0" smtClean="0">
                  <a:solidFill>
                    <a:schemeClr val="accent2"/>
                  </a:solidFill>
                  <a:latin typeface="Times New Roman" pitchFamily="35" charset="0"/>
                </a:rPr>
                <a:t>S</a:t>
              </a:r>
              <a:endParaRPr lang="en-US" sz="1800" dirty="0" smtClean="0">
                <a:solidFill>
                  <a:schemeClr val="accent2"/>
                </a:solidFill>
                <a:latin typeface="Times New Roman" pitchFamily="35" charset="0"/>
              </a:endParaRPr>
            </a:p>
            <a:p>
              <a:pPr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dirty="0">
                  <a:solidFill>
                    <a:srgbClr val="000000"/>
                  </a:solidFill>
                  <a:latin typeface="Times New Roman" pitchFamily="35" charset="0"/>
                </a:rPr>
                <a:t>Output</a:t>
              </a:r>
              <a:r>
                <a:rPr lang="en-US" sz="1800" dirty="0">
                  <a:latin typeface="Times New Roman" pitchFamily="35" charset="0"/>
                </a:rPr>
                <a:t> </a:t>
              </a:r>
              <a:r>
                <a:rPr lang="en-US" sz="1800" dirty="0">
                  <a:solidFill>
                    <a:schemeClr val="accent2"/>
                  </a:solidFill>
                  <a:latin typeface="Times New Roman" pitchFamily="35" charset="0"/>
                </a:rPr>
                <a:t>subsequences </a:t>
              </a:r>
              <a:r>
                <a:rPr lang="en-US" sz="1800" b="1" i="1" dirty="0">
                  <a:solidFill>
                    <a:schemeClr val="accent2"/>
                  </a:solidFill>
                  <a:latin typeface="Times New Roman" pitchFamily="35" charset="0"/>
                </a:rPr>
                <a:t>L,</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G</a:t>
              </a:r>
              <a:r>
                <a:rPr lang="en-US" sz="1800" dirty="0">
                  <a:solidFill>
                    <a:schemeClr val="accent2"/>
                  </a:solidFill>
                  <a:latin typeface="Times New Roman" pitchFamily="35" charset="0"/>
                </a:rPr>
                <a:t> of the </a:t>
              </a:r>
              <a:br>
                <a:rPr lang="en-US" sz="1800" dirty="0">
                  <a:solidFill>
                    <a:schemeClr val="accent2"/>
                  </a:solidFill>
                  <a:latin typeface="Times New Roman" pitchFamily="35" charset="0"/>
                </a:rPr>
              </a:br>
              <a:r>
                <a:rPr lang="en-US" sz="1800" dirty="0">
                  <a:solidFill>
                    <a:schemeClr val="accent2"/>
                  </a:solidFill>
                  <a:latin typeface="Times New Roman" pitchFamily="35" charset="0"/>
                </a:rPr>
                <a:t>		elements of </a:t>
              </a:r>
              <a:r>
                <a:rPr lang="en-US" sz="1800" b="1" i="1" dirty="0">
                  <a:solidFill>
                    <a:schemeClr val="accent2"/>
                  </a:solidFill>
                  <a:latin typeface="Times New Roman" pitchFamily="35" charset="0"/>
                </a:rPr>
                <a:t>S</a:t>
              </a:r>
              <a:r>
                <a:rPr lang="en-US" sz="1800" dirty="0">
                  <a:solidFill>
                    <a:schemeClr val="accent2"/>
                  </a:solidFill>
                  <a:latin typeface="Times New Roman" pitchFamily="35" charset="0"/>
                </a:rPr>
                <a:t> less than, equal to,</a:t>
              </a:r>
              <a:br>
                <a:rPr lang="en-US" sz="1800" dirty="0">
                  <a:solidFill>
                    <a:schemeClr val="accent2"/>
                  </a:solidFill>
                  <a:latin typeface="Times New Roman" pitchFamily="35" charset="0"/>
                </a:rPr>
              </a:br>
              <a:r>
                <a:rPr lang="en-US" sz="1800" dirty="0">
                  <a:solidFill>
                    <a:schemeClr val="accent2"/>
                  </a:solidFill>
                  <a:latin typeface="Times New Roman" pitchFamily="35" charset="0"/>
                </a:rPr>
                <a:t>		or greater than the pivot, resp.</a:t>
              </a:r>
            </a:p>
            <a:p>
              <a:pPr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L,</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G</a:t>
              </a:r>
              <a:r>
                <a:rPr lang="en-US" sz="1800" b="1" i="1" dirty="0" smtClean="0">
                  <a:solidFill>
                    <a:schemeClr val="accent2"/>
                  </a:solidFill>
                  <a:latin typeface="Times New Roman" pitchFamily="35" charset="0"/>
                </a:rPr>
                <a:t> </a:t>
              </a:r>
              <a:r>
                <a:rPr lang="en-US" sz="1800" dirty="0" err="1" smtClean="0">
                  <a:solidFill>
                    <a:srgbClr val="000000"/>
                  </a:solidFill>
                  <a:latin typeface="Wingdings"/>
                  <a:ea typeface="Wingdings"/>
                  <a:cs typeface="Wingdings"/>
                  <a:sym typeface="Symbol" pitchFamily="35" charset="2"/>
                </a:rPr>
                <a:t></a:t>
              </a:r>
              <a:r>
                <a:rPr lang="en-US" sz="1800" b="1" i="1" dirty="0" smtClean="0">
                  <a:solidFill>
                    <a:schemeClr val="accent2"/>
                  </a:solidFill>
                  <a:latin typeface="Times New Roman" pitchFamily="35" charset="0"/>
                  <a:sym typeface="Symbol" pitchFamily="35" charset="2"/>
                </a:rPr>
                <a:t> </a:t>
              </a:r>
              <a:r>
                <a:rPr lang="en-US" sz="1800" dirty="0" smtClean="0">
                  <a:solidFill>
                    <a:schemeClr val="accent2"/>
                  </a:solidFill>
                  <a:latin typeface="Times New Roman" pitchFamily="35" charset="0"/>
                </a:rPr>
                <a:t>empty sequences</a:t>
              </a:r>
            </a:p>
            <a:p>
              <a:pPr marL="342900" lvl="1" defTabSz="342900">
                <a:lnSpc>
                  <a:spcPct val="90000"/>
                </a:lnSpc>
                <a:spcBef>
                  <a:spcPct val="20000"/>
                </a:spcBef>
                <a:buClr>
                  <a:schemeClr val="hlink"/>
                </a:buClr>
                <a:buSzPct val="110000"/>
              </a:pPr>
              <a:r>
                <a:rPr lang="en-US" sz="1800" b="1" i="1" dirty="0" err="1">
                  <a:solidFill>
                    <a:schemeClr val="accent2"/>
                  </a:solidFill>
                  <a:latin typeface="Times New Roman" pitchFamily="35" charset="0"/>
                </a:rPr>
                <a:t>x</a:t>
              </a:r>
              <a:r>
                <a:rPr lang="en-US" sz="1800" b="1" i="1" dirty="0" smtClean="0">
                  <a:solidFill>
                    <a:schemeClr val="accent2"/>
                  </a:solidFill>
                  <a:latin typeface="Times New Roman" pitchFamily="35" charset="0"/>
                </a:rPr>
                <a:t> </a:t>
              </a:r>
              <a:r>
                <a:rPr lang="en-US" dirty="0" err="1" smtClean="0">
                  <a:solidFill>
                    <a:srgbClr val="000000"/>
                  </a:solidFill>
                  <a:latin typeface="Wingdings"/>
                  <a:ea typeface="Wingdings"/>
                  <a:cs typeface="Wingdings"/>
                  <a:sym typeface="Symbol" pitchFamily="35" charset="2"/>
                </a:rPr>
                <a:t></a:t>
              </a:r>
              <a:r>
                <a:rPr lang="en-US" sz="1800" b="1" i="1" dirty="0" smtClean="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S</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get</a:t>
              </a:r>
              <a:r>
                <a:rPr lang="en-US" sz="1800" b="1" i="1" dirty="0" err="1" smtClean="0">
                  <a:solidFill>
                    <a:schemeClr val="accent2"/>
                  </a:solidFill>
                  <a:latin typeface="Times New Roman" pitchFamily="35" charset="0"/>
                </a:rPr>
                <a:t>Last</a:t>
              </a:r>
              <a:r>
                <a:rPr lang="en-US" sz="1800"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.element</a:t>
              </a:r>
              <a:endParaRPr lang="en-US" sz="1800" b="1" i="1" dirty="0" smtClean="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while</a:t>
              </a:r>
              <a:r>
                <a:rPr lang="en-US" sz="1800" dirty="0" smtClean="0">
                  <a:solidFill>
                    <a:schemeClr val="tx2"/>
                  </a:solidFill>
                  <a:latin typeface="Times New Roman" pitchFamily="35" charset="0"/>
                </a:rPr>
                <a:t>     </a:t>
              </a:r>
              <a:r>
                <a:rPr lang="en-US" sz="1800" b="1" i="1" dirty="0" err="1" smtClean="0">
                  <a:solidFill>
                    <a:schemeClr val="accent2"/>
                  </a:solidFill>
                  <a:latin typeface="Times New Roman" pitchFamily="35" charset="0"/>
                </a:rPr>
                <a:t>S</a:t>
              </a:r>
              <a:r>
                <a:rPr lang="en-US" sz="1800" b="1" i="1" dirty="0" err="1">
                  <a:solidFill>
                    <a:schemeClr val="accent2"/>
                  </a:solidFill>
                  <a:latin typeface="Times New Roman" pitchFamily="35" charset="0"/>
                </a:rPr>
                <a:t>.isEmpty</a:t>
              </a:r>
              <a:r>
                <a:rPr lang="en-US" sz="1800" dirty="0">
                  <a:solidFill>
                    <a:schemeClr val="accent2"/>
                  </a:solidFill>
                  <a:latin typeface="Times New Roman" pitchFamily="35" charset="0"/>
                </a:rPr>
                <a:t>()</a:t>
              </a:r>
            </a:p>
            <a:p>
              <a:pPr marL="342900" lvl="1" defTabSz="342900">
                <a:lnSpc>
                  <a:spcPct val="90000"/>
                </a:lnSpc>
                <a:spcBef>
                  <a:spcPct val="20000"/>
                </a:spcBef>
                <a:buClr>
                  <a:schemeClr val="hlink"/>
                </a:buClr>
                <a:buSzPct val="110000"/>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y</a:t>
              </a:r>
              <a:r>
                <a:rPr lang="en-US" sz="1800" b="1" i="1" dirty="0" smtClean="0">
                  <a:solidFill>
                    <a:schemeClr val="accent2"/>
                  </a:solidFill>
                  <a:latin typeface="Times New Roman" pitchFamily="35" charset="0"/>
                </a:rPr>
                <a:t> </a:t>
              </a:r>
              <a:r>
                <a:rPr lang="en-US" dirty="0" err="1" smtClean="0">
                  <a:solidFill>
                    <a:srgbClr val="000000"/>
                  </a:solidFill>
                  <a:latin typeface="Wingdings"/>
                  <a:ea typeface="Wingdings"/>
                  <a:cs typeface="Wingdings"/>
                  <a:sym typeface="Symbol" pitchFamily="35" charset="2"/>
                </a:rPr>
                <a:t></a:t>
              </a:r>
              <a:r>
                <a:rPr lang="en-US" b="1" i="1" dirty="0" smtClean="0">
                  <a:solidFill>
                    <a:schemeClr val="accent2"/>
                  </a:solidFill>
                  <a:latin typeface="Times New Roman" pitchFamily="35" charset="0"/>
                  <a:sym typeface="Symbol" pitchFamily="35" charset="2"/>
                </a:rPr>
                <a:t> </a:t>
              </a:r>
              <a:r>
                <a:rPr lang="en-US" sz="1800" b="1" i="1" dirty="0" smtClean="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S.</a:t>
              </a:r>
              <a:r>
                <a:rPr lang="en-US" sz="1800" b="1" i="1" dirty="0" err="1" smtClean="0">
                  <a:solidFill>
                    <a:schemeClr val="accent2"/>
                  </a:solidFill>
                  <a:latin typeface="Times New Roman" pitchFamily="35" charset="0"/>
                </a:rPr>
                <a:t>removeFirst</a:t>
              </a:r>
              <a:r>
                <a:rPr lang="en-US" sz="1800" dirty="0" err="1" smtClean="0">
                  <a:solidFill>
                    <a:schemeClr val="accent2"/>
                  </a:solidFill>
                  <a:latin typeface="Times New Roman" pitchFamily="35" charset="0"/>
                </a:rPr>
                <a:t>(</a:t>
              </a:r>
              <a:r>
                <a:rPr lang="en-US" sz="1800" b="1" i="1" dirty="0" err="1" smtClean="0">
                  <a:solidFill>
                    <a:schemeClr val="accent2"/>
                  </a:solidFill>
                  <a:latin typeface="Times New Roman" pitchFamily="35" charset="0"/>
                </a:rPr>
                <a:t>S</a:t>
              </a:r>
              <a:r>
                <a:rPr lang="en-US" sz="1800" dirty="0" smtClean="0">
                  <a:solidFill>
                    <a:schemeClr val="accent2"/>
                  </a:solidFill>
                  <a:latin typeface="Times New Roman" pitchFamily="35" charset="0"/>
                </a:rPr>
                <a:t>)</a:t>
              </a:r>
              <a:endParaRPr lang="en-US" sz="1800" dirty="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sym typeface="Symbol" pitchFamily="35" charset="2"/>
                </a:rPr>
                <a:t>	</a:t>
              </a:r>
              <a:r>
                <a:rPr lang="en-US" sz="1800" b="1" dirty="0">
                  <a:solidFill>
                    <a:srgbClr val="000000"/>
                  </a:solidFill>
                  <a:latin typeface="Times New Roman" pitchFamily="35" charset="0"/>
                </a:rPr>
                <a:t>if</a:t>
              </a:r>
              <a:r>
                <a:rPr lang="en-US" sz="1800" dirty="0">
                  <a:solidFill>
                    <a:schemeClr val="tx2"/>
                  </a:solidFill>
                  <a:latin typeface="Times New Roman" pitchFamily="35" charset="0"/>
                </a:rPr>
                <a:t> </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sym typeface="Symbol" pitchFamily="35" charset="2"/>
                </a:rPr>
                <a:t> </a:t>
              </a:r>
              <a:r>
                <a:rPr lang="en-US" sz="1800" dirty="0">
                  <a:solidFill>
                    <a:srgbClr val="000000"/>
                  </a:solidFill>
                  <a:latin typeface="Times New Roman" pitchFamily="35" charset="0"/>
                  <a:sym typeface="Symbol" pitchFamily="35" charset="2"/>
                </a:rPr>
                <a:t>&lt;</a:t>
              </a:r>
              <a:r>
                <a:rPr lang="en-US" sz="1800" dirty="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x</a:t>
              </a:r>
              <a:endParaRPr lang="en-US" sz="1800" dirty="0">
                <a:solidFill>
                  <a:schemeClr val="accent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L</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dirty="0">
                  <a:solidFill>
                    <a:srgbClr val="000000"/>
                  </a:solidFill>
                  <a:latin typeface="Times New Roman" pitchFamily="35" charset="0"/>
                </a:rPr>
                <a:t>else if </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sym typeface="Symbol" pitchFamily="35" charset="2"/>
                </a:rPr>
                <a:t> </a:t>
              </a:r>
              <a:r>
                <a:rPr lang="en-US" sz="1800" dirty="0">
                  <a:solidFill>
                    <a:srgbClr val="000000"/>
                  </a:solidFill>
                  <a:latin typeface="Times New Roman" pitchFamily="35" charset="0"/>
                  <a:sym typeface="Symbol" pitchFamily="35" charset="2"/>
                </a:rPr>
                <a:t>=</a:t>
              </a:r>
              <a:r>
                <a:rPr lang="en-US" sz="1800" dirty="0">
                  <a:solidFill>
                    <a:schemeClr val="accent2"/>
                  </a:solidFill>
                  <a:latin typeface="Times New Roman" pitchFamily="35" charset="0"/>
                  <a:sym typeface="Symbol" pitchFamily="35" charset="2"/>
                </a:rPr>
                <a:t> </a:t>
              </a:r>
              <a:r>
                <a:rPr lang="en-US" sz="1800" b="1" i="1" dirty="0" err="1">
                  <a:solidFill>
                    <a:schemeClr val="accent2"/>
                  </a:solidFill>
                  <a:latin typeface="Times New Roman" pitchFamily="35" charset="0"/>
                </a:rPr>
                <a:t>x</a:t>
              </a:r>
              <a:endParaRPr lang="en-US" sz="1800" dirty="0">
                <a:solidFill>
                  <a:schemeClr val="tx2"/>
                </a:solidFill>
                <a:latin typeface="Times New Roman" pitchFamily="35" charset="0"/>
              </a:endParaRP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E</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sym typeface="Symbol" pitchFamily="35" charset="2"/>
                </a:rPr>
                <a:t>	</a:t>
              </a:r>
              <a:r>
                <a:rPr lang="en-US" sz="1800" b="1" dirty="0">
                  <a:solidFill>
                    <a:srgbClr val="000000"/>
                  </a:solidFill>
                  <a:latin typeface="Times New Roman" pitchFamily="35" charset="0"/>
                </a:rPr>
                <a:t>else</a:t>
              </a:r>
              <a:r>
                <a:rPr lang="en-US" sz="1800" dirty="0">
                  <a:solidFill>
                    <a:schemeClr val="tx2"/>
                  </a:solidFill>
                  <a:latin typeface="Times New Roman" pitchFamily="35" charset="0"/>
                </a:rPr>
                <a:t> </a:t>
              </a:r>
              <a:r>
                <a:rPr lang="en-US" sz="1800" dirty="0">
                  <a:latin typeface="Times New Roman" pitchFamily="35" charset="0"/>
                </a:rPr>
                <a:t>{ </a:t>
              </a:r>
              <a:r>
                <a:rPr lang="en-US" sz="1800" b="1" i="1" dirty="0" err="1">
                  <a:latin typeface="Times New Roman" pitchFamily="35" charset="0"/>
                </a:rPr>
                <a:t>y</a:t>
              </a:r>
              <a:r>
                <a:rPr lang="en-US" sz="1800" dirty="0">
                  <a:latin typeface="Times New Roman" pitchFamily="35" charset="0"/>
                  <a:sym typeface="Symbol" pitchFamily="35" charset="2"/>
                </a:rPr>
                <a:t> &gt; </a:t>
              </a:r>
              <a:r>
                <a:rPr lang="en-US" sz="1800" b="1" i="1" dirty="0" err="1">
                  <a:latin typeface="Times New Roman" pitchFamily="35" charset="0"/>
                </a:rPr>
                <a:t>x</a:t>
              </a:r>
              <a:r>
                <a:rPr lang="en-US" sz="1800" b="1" i="1" dirty="0">
                  <a:latin typeface="Times New Roman" pitchFamily="35" charset="0"/>
                </a:rPr>
                <a:t> </a:t>
              </a:r>
              <a:r>
                <a:rPr lang="en-US" sz="1800" dirty="0">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dirty="0">
                  <a:solidFill>
                    <a:schemeClr val="accent2"/>
                  </a:solidFill>
                  <a:latin typeface="Times New Roman" pitchFamily="35" charset="0"/>
                </a:rPr>
                <a:t>		</a:t>
              </a:r>
              <a:r>
                <a:rPr lang="en-US" sz="1800" b="1" i="1" dirty="0" err="1">
                  <a:solidFill>
                    <a:schemeClr val="accent2"/>
                  </a:solidFill>
                  <a:latin typeface="Times New Roman" pitchFamily="35" charset="0"/>
                </a:rPr>
                <a:t>G</a:t>
              </a:r>
              <a:r>
                <a:rPr lang="en-US" sz="1800" b="1" i="1" dirty="0" err="1" smtClean="0">
                  <a:solidFill>
                    <a:schemeClr val="accent2"/>
                  </a:solidFill>
                  <a:latin typeface="Times New Roman" pitchFamily="35" charset="0"/>
                </a:rPr>
                <a:t>.</a:t>
              </a:r>
              <a:r>
                <a:rPr lang="en-US" b="1" i="1" dirty="0" err="1" smtClean="0">
                  <a:solidFill>
                    <a:schemeClr val="accent2"/>
                  </a:solidFill>
                  <a:latin typeface="Times New Roman" pitchFamily="35" charset="0"/>
                </a:rPr>
                <a:t>add</a:t>
              </a:r>
              <a:r>
                <a:rPr lang="en-US" sz="1800" b="1" i="1" dirty="0" err="1" smtClean="0">
                  <a:solidFill>
                    <a:schemeClr val="accent2"/>
                  </a:solidFill>
                  <a:latin typeface="Times New Roman" pitchFamily="35" charset="0"/>
                </a:rPr>
                <a:t>Last</a:t>
              </a:r>
              <a:r>
                <a:rPr lang="en-US" sz="1800" dirty="0" err="1">
                  <a:solidFill>
                    <a:schemeClr val="accent2"/>
                  </a:solidFill>
                  <a:latin typeface="Times New Roman" pitchFamily="35" charset="0"/>
                </a:rPr>
                <a:t>(</a:t>
              </a:r>
              <a:r>
                <a:rPr lang="en-US" sz="1800" b="1" i="1" dirty="0" err="1">
                  <a:solidFill>
                    <a:schemeClr val="accent2"/>
                  </a:solidFill>
                  <a:latin typeface="Times New Roman" pitchFamily="35" charset="0"/>
                </a:rPr>
                <a:t>y</a:t>
              </a:r>
              <a:r>
                <a:rPr lang="en-US" sz="1800" dirty="0">
                  <a:solidFill>
                    <a:schemeClr val="accent2"/>
                  </a:solidFill>
                  <a:latin typeface="Times New Roman" pitchFamily="35" charset="0"/>
                </a:rPr>
                <a:t>)</a:t>
              </a:r>
            </a:p>
            <a:p>
              <a:pPr marL="342900" lvl="1" algn="l" defTabSz="342900">
                <a:lnSpc>
                  <a:spcPct val="90000"/>
                </a:lnSpc>
                <a:spcBef>
                  <a:spcPct val="20000"/>
                </a:spcBef>
                <a:buClr>
                  <a:schemeClr val="hlink"/>
                </a:buClr>
                <a:buSzPct val="110000"/>
                <a:buFont typeface="Wingdings" pitchFamily="35" charset="2"/>
                <a:buNone/>
              </a:pPr>
              <a:r>
                <a:rPr lang="en-US" sz="1800" b="1" dirty="0">
                  <a:solidFill>
                    <a:srgbClr val="000000"/>
                  </a:solidFill>
                  <a:latin typeface="Times New Roman" pitchFamily="35" charset="0"/>
                </a:rPr>
                <a:t>return </a:t>
              </a:r>
              <a:r>
                <a:rPr lang="en-US" sz="1800" b="1" i="1" dirty="0">
                  <a:solidFill>
                    <a:schemeClr val="accent2"/>
                  </a:solidFill>
                  <a:latin typeface="Times New Roman" pitchFamily="35" charset="0"/>
                </a:rPr>
                <a:t>L,</a:t>
              </a:r>
              <a:r>
                <a:rPr lang="en-US" sz="1800" dirty="0">
                  <a:solidFill>
                    <a:schemeClr val="accent2"/>
                  </a:solidFill>
                  <a:latin typeface="Times New Roman" pitchFamily="35" charset="0"/>
                </a:rPr>
                <a:t> </a:t>
              </a:r>
              <a:r>
                <a:rPr lang="en-US" sz="1800" b="1" i="1" dirty="0">
                  <a:solidFill>
                    <a:schemeClr val="accent2"/>
                  </a:solidFill>
                  <a:latin typeface="Times New Roman" pitchFamily="35" charset="0"/>
                </a:rPr>
                <a:t>E, G</a:t>
              </a:r>
            </a:p>
          </p:txBody>
        </p:sp>
        <p:graphicFrame>
          <p:nvGraphicFramePr>
            <p:cNvPr id="8" name="Object 7"/>
            <p:cNvGraphicFramePr>
              <a:graphicFrameLocks noChangeAspect="1"/>
            </p:cNvGraphicFramePr>
            <p:nvPr/>
          </p:nvGraphicFramePr>
          <p:xfrm>
            <a:off x="5635874" y="3690705"/>
            <a:ext cx="271749" cy="181166"/>
          </p:xfrm>
          <a:graphic>
            <a:graphicData uri="http://schemas.openxmlformats.org/presentationml/2006/ole">
              <mc:AlternateContent xmlns:mc="http://schemas.openxmlformats.org/markup-compatibility/2006">
                <mc:Choice xmlns:v="urn:schemas-microsoft-com:vml" Requires="v">
                  <p:oleObj spid="_x0000_s489517" name="Equation" r:id="rId3" imgW="152400" imgH="101600" progId="Equation.DSMT4">
                    <p:embed/>
                  </p:oleObj>
                </mc:Choice>
                <mc:Fallback>
                  <p:oleObj name="Equation" r:id="rId3" imgW="152400" imgH="101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874" y="3690705"/>
                          <a:ext cx="271749" cy="18116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p:txBody>
          <a:bodyPr/>
          <a:lstStyle/>
          <a:p>
            <a:r>
              <a:rPr lang="en-US" dirty="0" smtClean="0"/>
              <a:t>Sorting Algorithms and Memory</a:t>
            </a:r>
            <a:endParaRPr lang="en-US" dirty="0"/>
          </a:p>
        </p:txBody>
      </p:sp>
      <p:sp>
        <p:nvSpPr>
          <p:cNvPr id="1310723" name="Rectangle 3"/>
          <p:cNvSpPr>
            <a:spLocks noGrp="1" noChangeArrowheads="1"/>
          </p:cNvSpPr>
          <p:nvPr>
            <p:ph type="body" idx="1"/>
          </p:nvPr>
        </p:nvSpPr>
        <p:spPr/>
        <p:txBody>
          <a:bodyPr/>
          <a:lstStyle/>
          <a:p>
            <a:r>
              <a:rPr lang="en-US" dirty="0" smtClean="0"/>
              <a:t>Some algorithms sort by swapping elements within the input array</a:t>
            </a:r>
          </a:p>
          <a:p>
            <a:r>
              <a:rPr lang="en-US" dirty="0" smtClean="0"/>
              <a:t>Such algorithms are said to </a:t>
            </a:r>
            <a:r>
              <a:rPr lang="en-US" b="1" dirty="0" smtClean="0">
                <a:solidFill>
                  <a:srgbClr val="800000"/>
                </a:solidFill>
              </a:rPr>
              <a:t>sort in place</a:t>
            </a:r>
            <a:r>
              <a:rPr lang="en-US" dirty="0" smtClean="0"/>
              <a:t>, and require only O(1) additional memory.</a:t>
            </a:r>
          </a:p>
          <a:p>
            <a:r>
              <a:rPr lang="en-US" dirty="0" smtClean="0"/>
              <a:t>Other algorithms require allocation of an output array into which values are copied.</a:t>
            </a:r>
          </a:p>
          <a:p>
            <a:r>
              <a:rPr lang="en-US" dirty="0" smtClean="0"/>
              <a:t>These algorithms do not sort in place, and require </a:t>
            </a:r>
            <a:r>
              <a:rPr lang="en-US" dirty="0" err="1" smtClean="0"/>
              <a:t>O(n</a:t>
            </a:r>
            <a:r>
              <a:rPr lang="en-US" dirty="0" smtClean="0"/>
              <a:t>) additional memory.</a:t>
            </a:r>
            <a:endParaRPr lang="en-US" dirty="0"/>
          </a:p>
        </p:txBody>
      </p:sp>
      <p:graphicFrame>
        <p:nvGraphicFramePr>
          <p:cNvPr id="4" name="Table 3"/>
          <p:cNvGraphicFramePr>
            <a:graphicFrameLocks noGrp="1"/>
          </p:cNvGraphicFramePr>
          <p:nvPr/>
        </p:nvGraphicFramePr>
        <p:xfrm>
          <a:off x="1497906" y="5234468"/>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r>
            </a:tbl>
          </a:graphicData>
        </a:graphic>
      </p:graphicFrame>
      <p:sp>
        <p:nvSpPr>
          <p:cNvPr id="9" name="Freeform 8"/>
          <p:cNvSpPr/>
          <p:nvPr/>
        </p:nvSpPr>
        <p:spPr bwMode="auto">
          <a:xfrm>
            <a:off x="3209642" y="5584698"/>
            <a:ext cx="1374318" cy="665465"/>
          </a:xfrm>
          <a:custGeom>
            <a:avLst/>
            <a:gdLst>
              <a:gd name="connsiteX0" fmla="*/ 0 w 1374318"/>
              <a:gd name="connsiteY0" fmla="*/ 0 h 665465"/>
              <a:gd name="connsiteX1" fmla="*/ 721952 w 1374318"/>
              <a:gd name="connsiteY1" fmla="*/ 661116 h 665465"/>
              <a:gd name="connsiteX2" fmla="*/ 1374318 w 1374318"/>
              <a:gd name="connsiteY2" fmla="*/ 26096 h 665465"/>
            </a:gdLst>
            <a:ahLst/>
            <a:cxnLst>
              <a:cxn ang="0">
                <a:pos x="connsiteX0" y="connsiteY0"/>
              </a:cxn>
              <a:cxn ang="0">
                <a:pos x="connsiteX1" y="connsiteY1"/>
              </a:cxn>
              <a:cxn ang="0">
                <a:pos x="connsiteX2" y="connsiteY2"/>
              </a:cxn>
            </a:cxnLst>
            <a:rect l="l" t="t" r="r" b="b"/>
            <a:pathLst>
              <a:path w="1374318" h="665465">
                <a:moveTo>
                  <a:pt x="0" y="0"/>
                </a:moveTo>
                <a:cubicBezTo>
                  <a:pt x="246449" y="328383"/>
                  <a:pt x="492899" y="656767"/>
                  <a:pt x="721952" y="661116"/>
                </a:cubicBezTo>
                <a:cubicBezTo>
                  <a:pt x="951005" y="665465"/>
                  <a:pt x="1162661" y="345780"/>
                  <a:pt x="1374318" y="26096"/>
                </a:cubicBezTo>
              </a:path>
            </a:pathLst>
          </a:custGeom>
          <a:noFill/>
          <a:ln w="28575" cap="flat" cmpd="sng" algn="ctr">
            <a:solidFill>
              <a:srgbClr val="254C00"/>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solidFill>
                  <a:srgbClr val="254C00"/>
                </a:solidFill>
              </a:ln>
              <a:solidFill>
                <a:schemeClr val="accent2"/>
              </a:solidFill>
              <a:effectLst/>
              <a:latin typeface="Arial" pitchFamily="-110" charset="0"/>
            </a:endParaRPr>
          </a:p>
        </p:txBody>
      </p:sp>
      <p:sp>
        <p:nvSpPr>
          <p:cNvPr id="10" name="TextBox 9"/>
          <p:cNvSpPr txBox="1"/>
          <p:nvPr/>
        </p:nvSpPr>
        <p:spPr>
          <a:xfrm>
            <a:off x="3548872" y="5756832"/>
            <a:ext cx="723538" cy="369332"/>
          </a:xfrm>
          <a:prstGeom prst="rect">
            <a:avLst/>
          </a:prstGeom>
          <a:noFill/>
        </p:spPr>
        <p:txBody>
          <a:bodyPr wrap="none" rtlCol="0">
            <a:spAutoFit/>
          </a:bodyPr>
          <a:lstStyle/>
          <a:p>
            <a:r>
              <a:rPr lang="en-US" dirty="0" smtClean="0">
                <a:solidFill>
                  <a:srgbClr val="254C00"/>
                </a:solidFill>
              </a:rPr>
              <a:t>swap</a:t>
            </a:r>
            <a:endParaRPr lang="en-US" dirty="0">
              <a:solidFill>
                <a:srgbClr val="254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Quick-Sort Tree</a:t>
            </a:r>
          </a:p>
        </p:txBody>
      </p:sp>
      <p:sp>
        <p:nvSpPr>
          <p:cNvPr id="168963" name="Rectangle 3" descr="Rectangle: Click to edit Master text styles&#10;Second level&#10;Third level&#10;Fourth level&#10;Fifth level"/>
          <p:cNvSpPr>
            <a:spLocks noGrp="1" noChangeArrowheads="1"/>
          </p:cNvSpPr>
          <p:nvPr>
            <p:ph type="body" idx="1"/>
          </p:nvPr>
        </p:nvSpPr>
        <p:spPr>
          <a:xfrm>
            <a:off x="457200" y="841085"/>
            <a:ext cx="7924800" cy="2286000"/>
          </a:xfrm>
        </p:spPr>
        <p:txBody>
          <a:bodyPr/>
          <a:lstStyle/>
          <a:p>
            <a:r>
              <a:rPr lang="en-US" sz="2400" dirty="0"/>
              <a:t>An execution of quick-sort is depicted by a binary tree</a:t>
            </a:r>
          </a:p>
          <a:p>
            <a:pPr lvl="1"/>
            <a:r>
              <a:rPr lang="en-US" sz="2000" dirty="0"/>
              <a:t>Each node represents a recursive call of quick-sort and stores</a:t>
            </a:r>
          </a:p>
          <a:p>
            <a:pPr lvl="2"/>
            <a:r>
              <a:rPr lang="en-US" sz="1800" dirty="0"/>
              <a:t>Unsorted sequence before the execution and its pivot</a:t>
            </a:r>
          </a:p>
          <a:p>
            <a:pPr lvl="2"/>
            <a:r>
              <a:rPr lang="en-US" sz="1800" dirty="0"/>
              <a:t>Sorted sequence at the end of the execution</a:t>
            </a:r>
          </a:p>
          <a:p>
            <a:pPr lvl="1"/>
            <a:r>
              <a:rPr lang="en-US" sz="2000" dirty="0"/>
              <a:t>The root is the initial call </a:t>
            </a:r>
          </a:p>
          <a:p>
            <a:pPr lvl="1"/>
            <a:r>
              <a:rPr lang="en-US" sz="2000" dirty="0"/>
              <a:t>The leaves are calls on subsequences of size 0 or 1</a:t>
            </a:r>
            <a:endParaRPr lang="en-US" sz="2400" dirty="0"/>
          </a:p>
        </p:txBody>
      </p:sp>
      <p:pic>
        <p:nvPicPr>
          <p:cNvPr id="19" name="Picture 18"/>
          <p:cNvPicPr>
            <a:picLocks noChangeAspect="1"/>
          </p:cNvPicPr>
          <p:nvPr/>
        </p:nvPicPr>
        <p:blipFill>
          <a:blip r:embed="rId2">
            <a:clrChange>
              <a:clrFrom>
                <a:srgbClr val="FFFFFF"/>
              </a:clrFrom>
              <a:clrTo>
                <a:srgbClr val="FFFFFF">
                  <a:alpha val="0"/>
                </a:srgbClr>
              </a:clrTo>
            </a:clrChange>
          </a:blip>
          <a:stretch>
            <a:fillRect/>
          </a:stretch>
        </p:blipFill>
        <p:spPr>
          <a:xfrm>
            <a:off x="1797050" y="3783718"/>
            <a:ext cx="5549900" cy="241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bldLvl="4"/>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Execution Example</a:t>
            </a:r>
          </a:p>
        </p:txBody>
      </p:sp>
      <p:sp>
        <p:nvSpPr>
          <p:cNvPr id="149507" name="Rectangle 3" descr="Rectangle: Click to edit Master text styles&#10;Second level&#10;Third level&#10;Fourth level&#10;Fifth level"/>
          <p:cNvSpPr>
            <a:spLocks noGrp="1" noChangeArrowheads="1"/>
          </p:cNvSpPr>
          <p:nvPr>
            <p:ph type="body" idx="1"/>
          </p:nvPr>
        </p:nvSpPr>
        <p:spPr>
          <a:xfrm>
            <a:off x="762000" y="1676400"/>
            <a:ext cx="7772400" cy="685800"/>
          </a:xfrm>
        </p:spPr>
        <p:txBody>
          <a:bodyPr/>
          <a:lstStyle/>
          <a:p>
            <a:r>
              <a:rPr lang="en-US"/>
              <a:t>Pivot selection</a:t>
            </a:r>
          </a:p>
        </p:txBody>
      </p:sp>
      <p:pic>
        <p:nvPicPr>
          <p:cNvPr id="23" name="Picture 22"/>
          <p:cNvPicPr>
            <a:picLocks noChangeAspect="1"/>
          </p:cNvPicPr>
          <p:nvPr/>
        </p:nvPicPr>
        <p:blipFill>
          <a:blip r:embed="rId2">
            <a:clrChange>
              <a:clrFrom>
                <a:srgbClr val="FFFFFF"/>
              </a:clrFrom>
              <a:clrTo>
                <a:srgbClr val="FFFFFF">
                  <a:alpha val="0"/>
                </a:srgbClr>
              </a:clrTo>
            </a:clrChange>
          </a:blip>
          <a:stretch>
            <a:fillRect/>
          </a:stretch>
        </p:blipFill>
        <p:spPr>
          <a:xfrm>
            <a:off x="806450" y="2362200"/>
            <a:ext cx="7531100" cy="36703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Execution Example (cont.)</a:t>
            </a:r>
          </a:p>
        </p:txBody>
      </p:sp>
      <p:sp>
        <p:nvSpPr>
          <p:cNvPr id="150531" name="Rectangle 3" descr="Rectangle: Click to edit Master text styles&#10;Second level&#10;Third level&#10;Fourth level&#10;Fifth level"/>
          <p:cNvSpPr>
            <a:spLocks noGrp="1" noChangeArrowheads="1"/>
          </p:cNvSpPr>
          <p:nvPr>
            <p:ph type="body" idx="1"/>
          </p:nvPr>
        </p:nvSpPr>
        <p:spPr>
          <a:xfrm>
            <a:off x="838200" y="1676400"/>
            <a:ext cx="7772400" cy="762000"/>
          </a:xfrm>
        </p:spPr>
        <p:txBody>
          <a:bodyPr/>
          <a:lstStyle/>
          <a:p>
            <a:r>
              <a:rPr lang="en-US"/>
              <a:t>Partition, recursive call, pivot selection</a:t>
            </a:r>
          </a:p>
        </p:txBody>
      </p:sp>
      <p:pic>
        <p:nvPicPr>
          <p:cNvPr id="24" name="Picture 23"/>
          <p:cNvPicPr>
            <a:picLocks noChangeAspect="1"/>
          </p:cNvPicPr>
          <p:nvPr/>
        </p:nvPicPr>
        <p:blipFill>
          <a:blip r:embed="rId2">
            <a:clrChange>
              <a:clrFrom>
                <a:srgbClr val="FFFFFF"/>
              </a:clrFrom>
              <a:clrTo>
                <a:srgbClr val="FFFFFF">
                  <a:alpha val="0"/>
                </a:srgbClr>
              </a:clrTo>
            </a:clrChange>
          </a:blip>
          <a:stretch>
            <a:fillRect/>
          </a:stretch>
        </p:blipFill>
        <p:spPr>
          <a:xfrm>
            <a:off x="889000" y="2438400"/>
            <a:ext cx="7366000" cy="36322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Execution Example (cont.)</a:t>
            </a:r>
          </a:p>
        </p:txBody>
      </p:sp>
      <p:sp>
        <p:nvSpPr>
          <p:cNvPr id="151555"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Partition, recursive call, base case</a:t>
            </a:r>
          </a:p>
        </p:txBody>
      </p:sp>
      <p:pic>
        <p:nvPicPr>
          <p:cNvPr id="25" name="Picture 24"/>
          <p:cNvPicPr>
            <a:picLocks noChangeAspect="1"/>
          </p:cNvPicPr>
          <p:nvPr/>
        </p:nvPicPr>
        <p:blipFill>
          <a:blip r:embed="rId2">
            <a:clrChange>
              <a:clrFrom>
                <a:srgbClr val="FFFFFF"/>
              </a:clrFrom>
              <a:clrTo>
                <a:srgbClr val="FFFFFF">
                  <a:alpha val="0"/>
                </a:srgbClr>
              </a:clrTo>
            </a:clrChange>
          </a:blip>
          <a:stretch>
            <a:fillRect/>
          </a:stretch>
        </p:blipFill>
        <p:spPr>
          <a:xfrm>
            <a:off x="908050" y="2172142"/>
            <a:ext cx="7327900" cy="36322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Execution Example (cont.)</a:t>
            </a:r>
          </a:p>
        </p:txBody>
      </p:sp>
      <p:sp>
        <p:nvSpPr>
          <p:cNvPr id="152579"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Recursive call, …, base case, join</a:t>
            </a:r>
          </a:p>
        </p:txBody>
      </p:sp>
      <p:pic>
        <p:nvPicPr>
          <p:cNvPr id="26" name="Picture 25"/>
          <p:cNvPicPr>
            <a:picLocks noChangeAspect="1"/>
          </p:cNvPicPr>
          <p:nvPr/>
        </p:nvPicPr>
        <p:blipFill>
          <a:blip r:embed="rId2">
            <a:clrChange>
              <a:clrFrom>
                <a:srgbClr val="FFFFFF"/>
              </a:clrFrom>
              <a:clrTo>
                <a:srgbClr val="FFFFFF">
                  <a:alpha val="0"/>
                </a:srgbClr>
              </a:clrTo>
            </a:clrChange>
          </a:blip>
          <a:stretch>
            <a:fillRect/>
          </a:stretch>
        </p:blipFill>
        <p:spPr>
          <a:xfrm>
            <a:off x="869950" y="2362200"/>
            <a:ext cx="7404100" cy="36576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Execution Example (cont.)</a:t>
            </a:r>
          </a:p>
        </p:txBody>
      </p:sp>
      <p:sp>
        <p:nvSpPr>
          <p:cNvPr id="153603" name="Rectangle 3" descr="Rectangle: Click to edit Master text styles&#10;Second level&#10;Third level&#10;Fourth level&#10;Fifth level"/>
          <p:cNvSpPr>
            <a:spLocks noGrp="1" noChangeArrowheads="1"/>
          </p:cNvSpPr>
          <p:nvPr>
            <p:ph type="body" idx="1"/>
          </p:nvPr>
        </p:nvSpPr>
        <p:spPr>
          <a:xfrm>
            <a:off x="838200" y="1752600"/>
            <a:ext cx="7772400" cy="685800"/>
          </a:xfrm>
        </p:spPr>
        <p:txBody>
          <a:bodyPr/>
          <a:lstStyle/>
          <a:p>
            <a:r>
              <a:rPr lang="en-US"/>
              <a:t>Recursive call, pivot selection</a:t>
            </a:r>
          </a:p>
        </p:txBody>
      </p:sp>
      <p:pic>
        <p:nvPicPr>
          <p:cNvPr id="25" name="Picture 24"/>
          <p:cNvPicPr>
            <a:picLocks noChangeAspect="1"/>
          </p:cNvPicPr>
          <p:nvPr/>
        </p:nvPicPr>
        <p:blipFill>
          <a:blip r:embed="rId2">
            <a:clrChange>
              <a:clrFrom>
                <a:srgbClr val="FFFFFF"/>
              </a:clrFrom>
              <a:clrTo>
                <a:srgbClr val="FFFFFF">
                  <a:alpha val="0"/>
                </a:srgbClr>
              </a:clrTo>
            </a:clrChange>
          </a:blip>
          <a:stretch>
            <a:fillRect/>
          </a:stretch>
        </p:blipFill>
        <p:spPr>
          <a:xfrm>
            <a:off x="857250" y="2438400"/>
            <a:ext cx="7429500" cy="36576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Execution Example (cont.)</a:t>
            </a:r>
          </a:p>
        </p:txBody>
      </p:sp>
      <p:sp>
        <p:nvSpPr>
          <p:cNvPr id="154627" name="Rectangle 3" descr="Rectangle: Click to edit Master text styles&#10;Second level&#10;Third level&#10;Fourth level&#10;Fifth level"/>
          <p:cNvSpPr>
            <a:spLocks noGrp="1" noChangeArrowheads="1"/>
          </p:cNvSpPr>
          <p:nvPr>
            <p:ph type="body" idx="1"/>
          </p:nvPr>
        </p:nvSpPr>
        <p:spPr>
          <a:xfrm>
            <a:off x="838200" y="1676400"/>
            <a:ext cx="7772400" cy="762000"/>
          </a:xfrm>
        </p:spPr>
        <p:txBody>
          <a:bodyPr/>
          <a:lstStyle/>
          <a:p>
            <a:r>
              <a:rPr lang="en-US"/>
              <a:t>Partition, …, recursive call, base case</a:t>
            </a:r>
          </a:p>
        </p:txBody>
      </p:sp>
      <p:pic>
        <p:nvPicPr>
          <p:cNvPr id="25" name="Picture 24"/>
          <p:cNvPicPr>
            <a:picLocks noChangeAspect="1"/>
          </p:cNvPicPr>
          <p:nvPr/>
        </p:nvPicPr>
        <p:blipFill>
          <a:blip r:embed="rId2">
            <a:clrChange>
              <a:clrFrom>
                <a:srgbClr val="FFFFFF"/>
              </a:clrFrom>
              <a:clrTo>
                <a:srgbClr val="FFFFFF">
                  <a:alpha val="0"/>
                </a:srgbClr>
              </a:clrTo>
            </a:clrChange>
          </a:blip>
          <a:stretch>
            <a:fillRect/>
          </a:stretch>
        </p:blipFill>
        <p:spPr>
          <a:xfrm>
            <a:off x="457200" y="2438400"/>
            <a:ext cx="7467600" cy="36449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Execution Example (cont.)</a:t>
            </a:r>
          </a:p>
        </p:txBody>
      </p:sp>
      <p:sp>
        <p:nvSpPr>
          <p:cNvPr id="158723" name="Rectangle 3" descr="Rectangle: Click to edit Master text styles&#10;Second level&#10;Third level&#10;Fourth level&#10;Fifth level"/>
          <p:cNvSpPr>
            <a:spLocks noGrp="1" noChangeArrowheads="1"/>
          </p:cNvSpPr>
          <p:nvPr>
            <p:ph type="body" idx="1"/>
          </p:nvPr>
        </p:nvSpPr>
        <p:spPr>
          <a:xfrm>
            <a:off x="838200" y="1676400"/>
            <a:ext cx="7772400" cy="685800"/>
          </a:xfrm>
        </p:spPr>
        <p:txBody>
          <a:bodyPr/>
          <a:lstStyle/>
          <a:p>
            <a:r>
              <a:rPr lang="en-US"/>
              <a:t>Join, join</a:t>
            </a:r>
          </a:p>
        </p:txBody>
      </p:sp>
      <p:pic>
        <p:nvPicPr>
          <p:cNvPr id="25" name="Picture 24"/>
          <p:cNvPicPr>
            <a:picLocks noChangeAspect="1"/>
          </p:cNvPicPr>
          <p:nvPr/>
        </p:nvPicPr>
        <p:blipFill>
          <a:blip r:embed="rId2">
            <a:clrChange>
              <a:clrFrom>
                <a:srgbClr val="FFFFFF"/>
              </a:clrFrom>
              <a:clrTo>
                <a:srgbClr val="FFFFFF">
                  <a:alpha val="0"/>
                </a:srgbClr>
              </a:clrTo>
            </a:clrChange>
          </a:blip>
          <a:stretch>
            <a:fillRect/>
          </a:stretch>
        </p:blipFill>
        <p:spPr>
          <a:xfrm>
            <a:off x="895350" y="2362200"/>
            <a:ext cx="7353300" cy="36576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 Properties</a:t>
            </a:r>
            <a:endParaRPr lang="en-US" dirty="0"/>
          </a:p>
        </p:txBody>
      </p:sp>
      <p:sp>
        <p:nvSpPr>
          <p:cNvPr id="3" name="Content Placeholder 2"/>
          <p:cNvSpPr>
            <a:spLocks noGrp="1"/>
          </p:cNvSpPr>
          <p:nvPr>
            <p:ph idx="1"/>
          </p:nvPr>
        </p:nvSpPr>
        <p:spPr/>
        <p:txBody>
          <a:bodyPr/>
          <a:lstStyle/>
          <a:p>
            <a:r>
              <a:rPr lang="en-US" dirty="0" smtClean="0"/>
              <a:t>The algorithm just described is </a:t>
            </a:r>
            <a:r>
              <a:rPr lang="en-US" b="1" dirty="0" smtClean="0">
                <a:solidFill>
                  <a:schemeClr val="tx2"/>
                </a:solidFill>
              </a:rPr>
              <a:t>stable</a:t>
            </a:r>
            <a:r>
              <a:rPr lang="en-US" dirty="0" smtClean="0"/>
              <a:t>, since elements are removed from the beginning of the input sequence and placed on the end of the output sequences (L,E, G).</a:t>
            </a:r>
          </a:p>
          <a:p>
            <a:r>
              <a:rPr lang="en-US" dirty="0" smtClean="0"/>
              <a:t>However it </a:t>
            </a:r>
            <a:r>
              <a:rPr lang="en-US" b="1" dirty="0" smtClean="0">
                <a:solidFill>
                  <a:srgbClr val="800000"/>
                </a:solidFill>
              </a:rPr>
              <a:t>does not sort in place</a:t>
            </a:r>
            <a:r>
              <a:rPr lang="en-US" dirty="0" smtClean="0"/>
              <a:t>:  </a:t>
            </a:r>
            <a:r>
              <a:rPr lang="en-US" dirty="0" err="1" smtClean="0"/>
              <a:t>O(n</a:t>
            </a:r>
            <a:r>
              <a:rPr lang="en-US" dirty="0" smtClean="0"/>
              <a:t>) new memory is allocated for L, E and G</a:t>
            </a:r>
          </a:p>
          <a:p>
            <a:r>
              <a:rPr lang="en-US" dirty="0" smtClean="0"/>
              <a:t>Is there an in-place quick-sort?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8" name="Rectangle 2"/>
          <p:cNvSpPr>
            <a:spLocks noGrp="1" noChangeArrowheads="1"/>
          </p:cNvSpPr>
          <p:nvPr>
            <p:ph type="title"/>
          </p:nvPr>
        </p:nvSpPr>
        <p:spPr/>
        <p:txBody>
          <a:bodyPr/>
          <a:lstStyle/>
          <a:p>
            <a:pPr eaLnBrk="1" hangingPunct="1"/>
            <a:r>
              <a:rPr lang="en-US" dirty="0" smtClean="0"/>
              <a:t>In-Place Quick-Sort</a:t>
            </a:r>
            <a:endParaRPr lang="en-US" dirty="0"/>
          </a:p>
        </p:txBody>
      </p:sp>
      <p:sp>
        <p:nvSpPr>
          <p:cNvPr id="39" name="Content Placeholder 38"/>
          <p:cNvSpPr>
            <a:spLocks noGrp="1"/>
          </p:cNvSpPr>
          <p:nvPr>
            <p:ph idx="1"/>
          </p:nvPr>
        </p:nvSpPr>
        <p:spPr>
          <a:xfrm>
            <a:off x="457200" y="994484"/>
            <a:ext cx="8229600" cy="4957054"/>
          </a:xfrm>
        </p:spPr>
        <p:txBody>
          <a:bodyPr/>
          <a:lstStyle/>
          <a:p>
            <a:r>
              <a:rPr lang="en-US" b="1" dirty="0" smtClean="0">
                <a:solidFill>
                  <a:srgbClr val="800000"/>
                </a:solidFill>
              </a:rPr>
              <a:t>Note</a:t>
            </a:r>
            <a:r>
              <a:rPr lang="en-US" dirty="0" smtClean="0"/>
              <a:t>:  Use the lecture slides here instead of the textbook implementation (Section 11.2.2)</a:t>
            </a:r>
            <a:endParaRPr lang="en-US" dirty="0"/>
          </a:p>
        </p:txBody>
      </p:sp>
      <p:grpSp>
        <p:nvGrpSpPr>
          <p:cNvPr id="2" name="Group 3"/>
          <p:cNvGrpSpPr>
            <a:grpSpLocks/>
          </p:cNvGrpSpPr>
          <p:nvPr/>
        </p:nvGrpSpPr>
        <p:grpSpPr bwMode="auto">
          <a:xfrm>
            <a:off x="2616200" y="2954338"/>
            <a:ext cx="2946400" cy="2151062"/>
            <a:chOff x="118" y="2928"/>
            <a:chExt cx="1856" cy="1355"/>
          </a:xfrm>
        </p:grpSpPr>
        <p:sp>
          <p:nvSpPr>
            <p:cNvPr id="210974" name="Freeform 4"/>
            <p:cNvSpPr>
              <a:spLocks/>
            </p:cNvSpPr>
            <p:nvPr/>
          </p:nvSpPr>
          <p:spPr bwMode="auto">
            <a:xfrm>
              <a:off x="118" y="2928"/>
              <a:ext cx="1856" cy="1355"/>
            </a:xfrm>
            <a:custGeom>
              <a:avLst/>
              <a:gdLst>
                <a:gd name="T0" fmla="*/ 364 w 1856"/>
                <a:gd name="T1" fmla="*/ 288 h 1355"/>
                <a:gd name="T2" fmla="*/ 28 w 1856"/>
                <a:gd name="T3" fmla="*/ 768 h 1355"/>
                <a:gd name="T4" fmla="*/ 535 w 1856"/>
                <a:gd name="T5" fmla="*/ 923 h 1355"/>
                <a:gd name="T6" fmla="*/ 888 w 1856"/>
                <a:gd name="T7" fmla="*/ 1233 h 1355"/>
                <a:gd name="T8" fmla="*/ 1301 w 1856"/>
                <a:gd name="T9" fmla="*/ 1293 h 1355"/>
                <a:gd name="T10" fmla="*/ 1804 w 1856"/>
                <a:gd name="T11" fmla="*/ 864 h 1355"/>
                <a:gd name="T12" fmla="*/ 988 w 1856"/>
                <a:gd name="T13" fmla="*/ 96 h 1355"/>
                <a:gd name="T14" fmla="*/ 364 w 1856"/>
                <a:gd name="T15" fmla="*/ 288 h 1355"/>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355"/>
                <a:gd name="T26" fmla="*/ 1856 w 1856"/>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0975" name="Text Box 5"/>
            <p:cNvSpPr txBox="1">
              <a:spLocks noChangeArrowheads="1"/>
            </p:cNvSpPr>
            <p:nvPr/>
          </p:nvSpPr>
          <p:spPr bwMode="auto">
            <a:xfrm>
              <a:off x="518"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10976" name="Text Box 6"/>
            <p:cNvSpPr txBox="1">
              <a:spLocks noChangeArrowheads="1"/>
            </p:cNvSpPr>
            <p:nvPr/>
          </p:nvSpPr>
          <p:spPr bwMode="auto">
            <a:xfrm>
              <a:off x="124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10977" name="Text Box 7"/>
            <p:cNvSpPr txBox="1">
              <a:spLocks noChangeArrowheads="1"/>
            </p:cNvSpPr>
            <p:nvPr/>
          </p:nvSpPr>
          <p:spPr bwMode="auto">
            <a:xfrm>
              <a:off x="864" y="3504"/>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10978" name="Text Box 8"/>
            <p:cNvSpPr txBox="1">
              <a:spLocks noChangeArrowheads="1"/>
            </p:cNvSpPr>
            <p:nvPr/>
          </p:nvSpPr>
          <p:spPr bwMode="auto">
            <a:xfrm>
              <a:off x="57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10979" name="Text Box 9"/>
            <p:cNvSpPr txBox="1">
              <a:spLocks noChangeArrowheads="1"/>
            </p:cNvSpPr>
            <p:nvPr/>
          </p:nvSpPr>
          <p:spPr bwMode="auto">
            <a:xfrm>
              <a:off x="998" y="3700"/>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10980" name="Text Box 10"/>
            <p:cNvSpPr txBox="1">
              <a:spLocks noChangeArrowheads="1"/>
            </p:cNvSpPr>
            <p:nvPr/>
          </p:nvSpPr>
          <p:spPr bwMode="auto">
            <a:xfrm>
              <a:off x="864" y="3216"/>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52</a:t>
              </a:r>
              <a:endParaRPr lang="en-CA" sz="2000" b="0">
                <a:solidFill>
                  <a:srgbClr val="33CC33"/>
                </a:solidFill>
                <a:latin typeface="Tahoma" charset="0"/>
              </a:endParaRPr>
            </a:p>
          </p:txBody>
        </p:sp>
        <p:sp>
          <p:nvSpPr>
            <p:cNvPr id="210981" name="Text Box 11"/>
            <p:cNvSpPr txBox="1">
              <a:spLocks noChangeArrowheads="1"/>
            </p:cNvSpPr>
            <p:nvPr/>
          </p:nvSpPr>
          <p:spPr bwMode="auto">
            <a:xfrm>
              <a:off x="1190" y="389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sp>
          <p:nvSpPr>
            <p:cNvPr id="210982" name="Text Box 12"/>
            <p:cNvSpPr txBox="1">
              <a:spLocks noChangeArrowheads="1"/>
            </p:cNvSpPr>
            <p:nvPr/>
          </p:nvSpPr>
          <p:spPr bwMode="auto">
            <a:xfrm>
              <a:off x="129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10983" name="Text Box 13"/>
            <p:cNvSpPr txBox="1">
              <a:spLocks noChangeArrowheads="1"/>
            </p:cNvSpPr>
            <p:nvPr/>
          </p:nvSpPr>
          <p:spPr bwMode="auto">
            <a:xfrm>
              <a:off x="152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10984" name="Rectangle 14"/>
            <p:cNvSpPr>
              <a:spLocks noChangeArrowheads="1"/>
            </p:cNvSpPr>
            <p:nvPr/>
          </p:nvSpPr>
          <p:spPr bwMode="auto">
            <a:xfrm>
              <a:off x="370" y="3447"/>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grpSp>
        <p:nvGrpSpPr>
          <p:cNvPr id="3" name="Group 15"/>
          <p:cNvGrpSpPr>
            <a:grpSpLocks/>
          </p:cNvGrpSpPr>
          <p:nvPr/>
        </p:nvGrpSpPr>
        <p:grpSpPr bwMode="auto">
          <a:xfrm>
            <a:off x="2209800" y="3429000"/>
            <a:ext cx="457200" cy="914400"/>
            <a:chOff x="2432" y="1328"/>
            <a:chExt cx="906" cy="2075"/>
          </a:xfrm>
        </p:grpSpPr>
        <p:sp>
          <p:nvSpPr>
            <p:cNvPr id="210968" name="Freeform 16"/>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10969" name="Freeform 17"/>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10970" name="Freeform 18"/>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10971" name="Freeform 19"/>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10972" name="Freeform 20"/>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10973" name="Freeform 21"/>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10951" name="Text Box 22"/>
          <p:cNvSpPr txBox="1">
            <a:spLocks noChangeArrowheads="1"/>
          </p:cNvSpPr>
          <p:nvPr/>
        </p:nvSpPr>
        <p:spPr bwMode="auto">
          <a:xfrm>
            <a:off x="2286000" y="2000231"/>
            <a:ext cx="4435504" cy="954107"/>
          </a:xfrm>
          <a:prstGeom prst="rect">
            <a:avLst/>
          </a:prstGeom>
          <a:noFill/>
          <a:ln w="38100">
            <a:noFill/>
            <a:miter lim="800000"/>
            <a:headEnd/>
            <a:tailEnd/>
          </a:ln>
        </p:spPr>
        <p:txBody>
          <a:bodyPr wrap="none">
            <a:prstTxWarp prst="textNoShape">
              <a:avLst/>
            </a:prstTxWarp>
            <a:spAutoFit/>
          </a:bodyPr>
          <a:lstStyle/>
          <a:p>
            <a:r>
              <a:rPr lang="en-US" sz="2800" b="0" dirty="0">
                <a:latin typeface="+mj-lt"/>
              </a:rPr>
              <a:t>Partition set into </a:t>
            </a:r>
            <a:r>
              <a:rPr lang="en-US" sz="2800" b="1" dirty="0">
                <a:solidFill>
                  <a:srgbClr val="800000"/>
                </a:solidFill>
                <a:latin typeface="+mj-lt"/>
              </a:rPr>
              <a:t>two </a:t>
            </a:r>
            <a:r>
              <a:rPr lang="en-US" sz="2800" b="0" dirty="0">
                <a:latin typeface="+mj-lt"/>
              </a:rPr>
              <a:t>using </a:t>
            </a:r>
            <a:br>
              <a:rPr lang="en-US" sz="2800" b="0" dirty="0">
                <a:latin typeface="+mj-lt"/>
              </a:rPr>
            </a:br>
            <a:r>
              <a:rPr lang="en-US" sz="2800" b="0" dirty="0">
                <a:latin typeface="+mj-lt"/>
              </a:rPr>
              <a:t>randomly chosen pivot</a:t>
            </a:r>
          </a:p>
        </p:txBody>
      </p:sp>
      <p:grpSp>
        <p:nvGrpSpPr>
          <p:cNvPr id="4" name="Group 23"/>
          <p:cNvGrpSpPr>
            <a:grpSpLocks/>
          </p:cNvGrpSpPr>
          <p:nvPr/>
        </p:nvGrpSpPr>
        <p:grpSpPr bwMode="auto">
          <a:xfrm>
            <a:off x="2379663" y="4997450"/>
            <a:ext cx="4308475" cy="1479550"/>
            <a:chOff x="3046" y="1901"/>
            <a:chExt cx="2714" cy="932"/>
          </a:xfrm>
        </p:grpSpPr>
        <p:grpSp>
          <p:nvGrpSpPr>
            <p:cNvPr id="5" name="Group 24"/>
            <p:cNvGrpSpPr>
              <a:grpSpLocks/>
            </p:cNvGrpSpPr>
            <p:nvPr/>
          </p:nvGrpSpPr>
          <p:grpSpPr bwMode="auto">
            <a:xfrm>
              <a:off x="3046" y="1997"/>
              <a:ext cx="1073" cy="779"/>
              <a:chOff x="3124" y="3297"/>
              <a:chExt cx="1073" cy="779"/>
            </a:xfrm>
          </p:grpSpPr>
          <p:sp>
            <p:nvSpPr>
              <p:cNvPr id="210962" name="Freeform 25"/>
              <p:cNvSpPr>
                <a:spLocks/>
              </p:cNvSpPr>
              <p:nvPr/>
            </p:nvSpPr>
            <p:spPr bwMode="auto">
              <a:xfrm>
                <a:off x="3124" y="3297"/>
                <a:ext cx="1073" cy="779"/>
              </a:xfrm>
              <a:custGeom>
                <a:avLst/>
                <a:gdLst>
                  <a:gd name="T0" fmla="*/ 317 w 1073"/>
                  <a:gd name="T1" fmla="*/ 64 h 779"/>
                  <a:gd name="T2" fmla="*/ 48 w 1073"/>
                  <a:gd name="T3" fmla="*/ 246 h 779"/>
                  <a:gd name="T4" fmla="*/ 26 w 1073"/>
                  <a:gd name="T5" fmla="*/ 531 h 779"/>
                  <a:gd name="T6" fmla="*/ 150 w 1073"/>
                  <a:gd name="T7" fmla="*/ 669 h 779"/>
                  <a:gd name="T8" fmla="*/ 529 w 1073"/>
                  <a:gd name="T9" fmla="*/ 750 h 779"/>
                  <a:gd name="T10" fmla="*/ 1048 w 1073"/>
                  <a:gd name="T11" fmla="*/ 495 h 779"/>
                  <a:gd name="T12" fmla="*/ 682 w 1073"/>
                  <a:gd name="T13" fmla="*/ 72 h 779"/>
                  <a:gd name="T14" fmla="*/ 317 w 1073"/>
                  <a:gd name="T15" fmla="*/ 64 h 779"/>
                  <a:gd name="T16" fmla="*/ 0 60000 65536"/>
                  <a:gd name="T17" fmla="*/ 0 60000 65536"/>
                  <a:gd name="T18" fmla="*/ 0 60000 65536"/>
                  <a:gd name="T19" fmla="*/ 0 60000 65536"/>
                  <a:gd name="T20" fmla="*/ 0 60000 65536"/>
                  <a:gd name="T21" fmla="*/ 0 60000 65536"/>
                  <a:gd name="T22" fmla="*/ 0 60000 65536"/>
                  <a:gd name="T23" fmla="*/ 0 60000 65536"/>
                  <a:gd name="T24" fmla="*/ 0 w 1073"/>
                  <a:gd name="T25" fmla="*/ 0 h 779"/>
                  <a:gd name="T26" fmla="*/ 1073 w 1073"/>
                  <a:gd name="T27" fmla="*/ 779 h 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3" h="779">
                    <a:moveTo>
                      <a:pt x="317" y="64"/>
                    </a:moveTo>
                    <a:cubicBezTo>
                      <a:pt x="211" y="93"/>
                      <a:pt x="96" y="168"/>
                      <a:pt x="48" y="246"/>
                    </a:cubicBezTo>
                    <a:cubicBezTo>
                      <a:pt x="0" y="324"/>
                      <a:pt x="9" y="461"/>
                      <a:pt x="26" y="531"/>
                    </a:cubicBezTo>
                    <a:cubicBezTo>
                      <a:pt x="43" y="601"/>
                      <a:pt x="66" y="633"/>
                      <a:pt x="150" y="669"/>
                    </a:cubicBezTo>
                    <a:cubicBezTo>
                      <a:pt x="234" y="705"/>
                      <a:pt x="380" y="779"/>
                      <a:pt x="529" y="750"/>
                    </a:cubicBezTo>
                    <a:cubicBezTo>
                      <a:pt x="678" y="721"/>
                      <a:pt x="1023" y="608"/>
                      <a:pt x="1048" y="495"/>
                    </a:cubicBezTo>
                    <a:cubicBezTo>
                      <a:pt x="1073" y="382"/>
                      <a:pt x="804" y="144"/>
                      <a:pt x="682" y="72"/>
                    </a:cubicBezTo>
                    <a:cubicBezTo>
                      <a:pt x="560" y="0"/>
                      <a:pt x="423" y="35"/>
                      <a:pt x="317" y="64"/>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0963" name="Text Box 26"/>
              <p:cNvSpPr txBox="1">
                <a:spLocks noChangeArrowheads="1"/>
              </p:cNvSpPr>
              <p:nvPr/>
            </p:nvSpPr>
            <p:spPr bwMode="auto">
              <a:xfrm>
                <a:off x="349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10964" name="Text Box 27"/>
              <p:cNvSpPr txBox="1">
                <a:spLocks noChangeArrowheads="1"/>
              </p:cNvSpPr>
              <p:nvPr/>
            </p:nvSpPr>
            <p:spPr bwMode="auto">
              <a:xfrm>
                <a:off x="3374" y="3734"/>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10965" name="Text Box 28"/>
              <p:cNvSpPr txBox="1">
                <a:spLocks noChangeArrowheads="1"/>
              </p:cNvSpPr>
              <p:nvPr/>
            </p:nvSpPr>
            <p:spPr bwMode="auto">
              <a:xfrm>
                <a:off x="354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10966" name="Text Box 29"/>
              <p:cNvSpPr txBox="1">
                <a:spLocks noChangeArrowheads="1"/>
              </p:cNvSpPr>
              <p:nvPr/>
            </p:nvSpPr>
            <p:spPr bwMode="auto">
              <a:xfrm>
                <a:off x="377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10967" name="Rectangle 30"/>
              <p:cNvSpPr>
                <a:spLocks noChangeArrowheads="1"/>
              </p:cNvSpPr>
              <p:nvPr/>
            </p:nvSpPr>
            <p:spPr bwMode="auto">
              <a:xfrm>
                <a:off x="3168" y="3629"/>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grpSp>
          <p:nvGrpSpPr>
            <p:cNvPr id="6" name="Group 31"/>
            <p:cNvGrpSpPr>
              <a:grpSpLocks/>
            </p:cNvGrpSpPr>
            <p:nvPr/>
          </p:nvGrpSpPr>
          <p:grpSpPr bwMode="auto">
            <a:xfrm>
              <a:off x="4743" y="1901"/>
              <a:ext cx="1017" cy="932"/>
              <a:chOff x="4503" y="3100"/>
              <a:chExt cx="1017" cy="932"/>
            </a:xfrm>
          </p:grpSpPr>
          <p:sp>
            <p:nvSpPr>
              <p:cNvPr id="210957" name="Freeform 32"/>
              <p:cNvSpPr>
                <a:spLocks/>
              </p:cNvSpPr>
              <p:nvPr/>
            </p:nvSpPr>
            <p:spPr bwMode="auto">
              <a:xfrm>
                <a:off x="4503" y="3100"/>
                <a:ext cx="1017" cy="932"/>
              </a:xfrm>
              <a:custGeom>
                <a:avLst/>
                <a:gdLst>
                  <a:gd name="T0" fmla="*/ 91 w 1017"/>
                  <a:gd name="T1" fmla="*/ 138 h 932"/>
                  <a:gd name="T2" fmla="*/ 18 w 1017"/>
                  <a:gd name="T3" fmla="*/ 443 h 932"/>
                  <a:gd name="T4" fmla="*/ 197 w 1017"/>
                  <a:gd name="T5" fmla="*/ 611 h 932"/>
                  <a:gd name="T6" fmla="*/ 416 w 1017"/>
                  <a:gd name="T7" fmla="*/ 841 h 932"/>
                  <a:gd name="T8" fmla="*/ 673 w 1017"/>
                  <a:gd name="T9" fmla="*/ 886 h 932"/>
                  <a:gd name="T10" fmla="*/ 985 w 1017"/>
                  <a:gd name="T11" fmla="*/ 567 h 932"/>
                  <a:gd name="T12" fmla="*/ 484 w 1017"/>
                  <a:gd name="T13" fmla="*/ 72 h 932"/>
                  <a:gd name="T14" fmla="*/ 91 w 1017"/>
                  <a:gd name="T15" fmla="*/ 138 h 932"/>
                  <a:gd name="T16" fmla="*/ 0 60000 65536"/>
                  <a:gd name="T17" fmla="*/ 0 60000 65536"/>
                  <a:gd name="T18" fmla="*/ 0 60000 65536"/>
                  <a:gd name="T19" fmla="*/ 0 60000 65536"/>
                  <a:gd name="T20" fmla="*/ 0 60000 65536"/>
                  <a:gd name="T21" fmla="*/ 0 60000 65536"/>
                  <a:gd name="T22" fmla="*/ 0 60000 65536"/>
                  <a:gd name="T23" fmla="*/ 0 60000 65536"/>
                  <a:gd name="T24" fmla="*/ 0 w 1017"/>
                  <a:gd name="T25" fmla="*/ 0 h 932"/>
                  <a:gd name="T26" fmla="*/ 1017 w 1017"/>
                  <a:gd name="T27" fmla="*/ 932 h 9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7" h="932">
                    <a:moveTo>
                      <a:pt x="91" y="138"/>
                    </a:moveTo>
                    <a:cubicBezTo>
                      <a:pt x="14" y="213"/>
                      <a:pt x="0" y="364"/>
                      <a:pt x="18" y="443"/>
                    </a:cubicBezTo>
                    <a:cubicBezTo>
                      <a:pt x="36" y="522"/>
                      <a:pt x="131" y="545"/>
                      <a:pt x="197" y="611"/>
                    </a:cubicBezTo>
                    <a:cubicBezTo>
                      <a:pt x="263" y="677"/>
                      <a:pt x="337" y="795"/>
                      <a:pt x="416" y="841"/>
                    </a:cubicBezTo>
                    <a:cubicBezTo>
                      <a:pt x="496" y="887"/>
                      <a:pt x="578" y="932"/>
                      <a:pt x="673" y="886"/>
                    </a:cubicBezTo>
                    <a:cubicBezTo>
                      <a:pt x="767" y="840"/>
                      <a:pt x="1017" y="703"/>
                      <a:pt x="985" y="567"/>
                    </a:cubicBezTo>
                    <a:cubicBezTo>
                      <a:pt x="953" y="431"/>
                      <a:pt x="633" y="144"/>
                      <a:pt x="484" y="72"/>
                    </a:cubicBezTo>
                    <a:cubicBezTo>
                      <a:pt x="335" y="0"/>
                      <a:pt x="173" y="124"/>
                      <a:pt x="91" y="13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0958" name="Text Box 33"/>
              <p:cNvSpPr txBox="1">
                <a:spLocks noChangeArrowheads="1"/>
              </p:cNvSpPr>
              <p:nvPr/>
            </p:nvSpPr>
            <p:spPr bwMode="auto">
              <a:xfrm>
                <a:off x="4544"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10959" name="Text Box 34"/>
              <p:cNvSpPr txBox="1">
                <a:spLocks noChangeArrowheads="1"/>
              </p:cNvSpPr>
              <p:nvPr/>
            </p:nvSpPr>
            <p:spPr bwMode="auto">
              <a:xfrm>
                <a:off x="5040" y="3312"/>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10960" name="Text Box 35"/>
              <p:cNvSpPr txBox="1">
                <a:spLocks noChangeArrowheads="1"/>
              </p:cNvSpPr>
              <p:nvPr/>
            </p:nvSpPr>
            <p:spPr bwMode="auto">
              <a:xfrm>
                <a:off x="4656" y="3504"/>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10961" name="Text Box 36"/>
              <p:cNvSpPr txBox="1">
                <a:spLocks noChangeArrowheads="1"/>
              </p:cNvSpPr>
              <p:nvPr/>
            </p:nvSpPr>
            <p:spPr bwMode="auto">
              <a:xfrm>
                <a:off x="5088" y="3648"/>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grpSp>
        <p:sp>
          <p:nvSpPr>
            <p:cNvPr id="210956" name="Text Box 37"/>
            <p:cNvSpPr txBox="1">
              <a:spLocks noChangeArrowheads="1"/>
            </p:cNvSpPr>
            <p:nvPr/>
          </p:nvSpPr>
          <p:spPr bwMode="auto">
            <a:xfrm>
              <a:off x="4153" y="2286"/>
              <a:ext cx="563" cy="252"/>
            </a:xfrm>
            <a:prstGeom prst="rect">
              <a:avLst/>
            </a:prstGeom>
            <a:noFill/>
            <a:ln w="38100">
              <a:noFill/>
              <a:miter lim="800000"/>
              <a:headEnd/>
              <a:tailEnd/>
            </a:ln>
          </p:spPr>
          <p:txBody>
            <a:bodyPr wrap="none">
              <a:prstTxWarp prst="textNoShape">
                <a:avLst/>
              </a:prstTxWarp>
              <a:spAutoFit/>
            </a:bodyPr>
            <a:lstStyle/>
            <a:p>
              <a:r>
                <a:rPr lang="en-CA" sz="2000" b="0" dirty="0">
                  <a:solidFill>
                    <a:srgbClr val="33CC33"/>
                  </a:solidFill>
                  <a:latin typeface="Times New Roman" charset="0"/>
                  <a:ea typeface="Times New Roman" charset="0"/>
                  <a:cs typeface="Times New Roman" charset="0"/>
                </a:rPr>
                <a:t>≤</a:t>
              </a:r>
              <a:r>
                <a:rPr lang="en-US" sz="2000" b="0" dirty="0">
                  <a:solidFill>
                    <a:srgbClr val="33CC33"/>
                  </a:solidFill>
                  <a:latin typeface="Times New Roman" charset="0"/>
                  <a:ea typeface="Times New Roman" charset="0"/>
                  <a:cs typeface="Times New Roman" charset="0"/>
                </a:rPr>
                <a:t> </a:t>
              </a:r>
              <a:r>
                <a:rPr lang="en-US" sz="2000" b="0" dirty="0">
                  <a:solidFill>
                    <a:srgbClr val="33CC33"/>
                  </a:solidFill>
                  <a:latin typeface="Tahoma" charset="0"/>
                </a:rPr>
                <a:t>52 </a:t>
              </a:r>
              <a:r>
                <a:rPr lang="en-CA" sz="2000" dirty="0">
                  <a:solidFill>
                    <a:srgbClr val="33CC33"/>
                  </a:solidFill>
                  <a:latin typeface="Times New Roman" charset="0"/>
                  <a:ea typeface="Times New Roman" charset="0"/>
                  <a:cs typeface="Times New Roman" charset="0"/>
                </a:rPr>
                <a:t>&lt;</a:t>
              </a:r>
              <a:endParaRPr lang="en-CA" sz="2000" b="0" dirty="0">
                <a:solidFill>
                  <a:srgbClr val="33CC33"/>
                </a:solidFill>
                <a:latin typeface="Times New Roman" charset="0"/>
                <a:ea typeface="Times New Roman" charset="0"/>
                <a:cs typeface="Times New Roman" charset="0"/>
              </a:endParaRPr>
            </a:p>
          </p:txBody>
        </p:sp>
      </p:grpSp>
      <p:sp>
        <p:nvSpPr>
          <p:cNvPr id="210953" name="Oval 38"/>
          <p:cNvSpPr>
            <a:spLocks noChangeArrowheads="1"/>
          </p:cNvSpPr>
          <p:nvPr/>
        </p:nvSpPr>
        <p:spPr bwMode="auto">
          <a:xfrm>
            <a:off x="3784600" y="3427413"/>
            <a:ext cx="457200" cy="382587"/>
          </a:xfrm>
          <a:prstGeom prst="ellipse">
            <a:avLst/>
          </a:prstGeom>
          <a:noFill/>
          <a:ln w="38100">
            <a:solidFill>
              <a:schemeClr val="hlink"/>
            </a:solidFill>
            <a:round/>
            <a:headEnd/>
            <a:tailEnd/>
          </a:ln>
        </p:spPr>
        <p:txBody>
          <a:bodyPr wrap="none" anchor="ctr">
            <a:prstTxWarp prst="textNoShape">
              <a:avLst/>
            </a:prstTxWarp>
          </a:bodyPr>
          <a:lstStyle/>
          <a:p>
            <a:pPr algn="ctr"/>
            <a:endParaRPr lang="en-US" sz="3200" b="0">
              <a:latin typeface="Times New Roma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p:txBody>
          <a:bodyPr/>
          <a:lstStyle/>
          <a:p>
            <a:r>
              <a:rPr lang="en-US" dirty="0" smtClean="0"/>
              <a:t>Stable Sort</a:t>
            </a:r>
            <a:endParaRPr lang="en-US" dirty="0"/>
          </a:p>
        </p:txBody>
      </p:sp>
      <p:sp>
        <p:nvSpPr>
          <p:cNvPr id="1310723" name="Rectangle 3"/>
          <p:cNvSpPr>
            <a:spLocks noGrp="1" noChangeArrowheads="1"/>
          </p:cNvSpPr>
          <p:nvPr>
            <p:ph type="body" idx="1"/>
          </p:nvPr>
        </p:nvSpPr>
        <p:spPr/>
        <p:txBody>
          <a:bodyPr/>
          <a:lstStyle/>
          <a:p>
            <a:r>
              <a:rPr lang="en-US" dirty="0" smtClean="0"/>
              <a:t>A sorting algorithm is said to be </a:t>
            </a:r>
            <a:r>
              <a:rPr lang="en-US" b="1" dirty="0" smtClean="0">
                <a:solidFill>
                  <a:schemeClr val="tx2"/>
                </a:solidFill>
              </a:rPr>
              <a:t>stable </a:t>
            </a:r>
            <a:r>
              <a:rPr lang="en-US" dirty="0" smtClean="0"/>
              <a:t>if the ordering of identical keys in the input is preserved in the output.</a:t>
            </a:r>
          </a:p>
          <a:p>
            <a:r>
              <a:rPr lang="en-US" dirty="0" smtClean="0"/>
              <a:t>The stable sort property is important, for example, when entries with identical keys are already ordered by another criterion.</a:t>
            </a:r>
          </a:p>
          <a:p>
            <a:r>
              <a:rPr lang="en-US" dirty="0" smtClean="0"/>
              <a:t>(Remember that stored with each key is a record containing some useful information.)</a:t>
            </a:r>
            <a:endParaRPr lang="en-US" dirty="0"/>
          </a:p>
        </p:txBody>
      </p:sp>
      <p:graphicFrame>
        <p:nvGraphicFramePr>
          <p:cNvPr id="4" name="Table 3"/>
          <p:cNvGraphicFramePr>
            <a:graphicFrameLocks noGrp="1"/>
          </p:cNvGraphicFramePr>
          <p:nvPr/>
        </p:nvGraphicFramePr>
        <p:xfrm>
          <a:off x="1497906" y="4474451"/>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5</a:t>
                      </a:r>
                      <a:endParaRPr lang="en-US" dirty="0"/>
                    </a:p>
                  </a:txBody>
                  <a:tcPr/>
                </a:tc>
              </a:tr>
            </a:tbl>
          </a:graphicData>
        </a:graphic>
      </p:graphicFrame>
      <p:graphicFrame>
        <p:nvGraphicFramePr>
          <p:cNvPr id="7" name="Table 6"/>
          <p:cNvGraphicFramePr>
            <a:graphicFrameLocks noGrp="1"/>
          </p:cNvGraphicFramePr>
          <p:nvPr/>
        </p:nvGraphicFramePr>
        <p:xfrm>
          <a:off x="1497906" y="5544416"/>
          <a:ext cx="6095997" cy="37084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tr>
            </a:tbl>
          </a:graphicData>
        </a:graphic>
      </p:graphicFrame>
      <p:cxnSp>
        <p:nvCxnSpPr>
          <p:cNvPr id="11" name="Straight Arrow Connector 10"/>
          <p:cNvCxnSpPr/>
          <p:nvPr/>
        </p:nvCxnSpPr>
        <p:spPr bwMode="auto">
          <a:xfrm rot="10800000" flipV="1">
            <a:off x="2513785" y="4845290"/>
            <a:ext cx="2035382" cy="699125"/>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3" name="Straight Arrow Connector 12"/>
          <p:cNvCxnSpPr/>
          <p:nvPr/>
        </p:nvCxnSpPr>
        <p:spPr bwMode="auto">
          <a:xfrm rot="10800000" flipV="1">
            <a:off x="3183548" y="4845290"/>
            <a:ext cx="2044081" cy="699125"/>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5" name="Straight Arrow Connector 14"/>
          <p:cNvCxnSpPr/>
          <p:nvPr/>
        </p:nvCxnSpPr>
        <p:spPr bwMode="auto">
          <a:xfrm>
            <a:off x="2513784" y="4845290"/>
            <a:ext cx="1356922" cy="69912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cxnSp>
        <p:nvCxnSpPr>
          <p:cNvPr id="17" name="Straight Arrow Connector 16"/>
          <p:cNvCxnSpPr/>
          <p:nvPr/>
        </p:nvCxnSpPr>
        <p:spPr bwMode="auto">
          <a:xfrm rot="10800000" flipV="1">
            <a:off x="4549168" y="4845290"/>
            <a:ext cx="2044081" cy="699126"/>
          </a:xfrm>
          <a:prstGeom prst="straightConnector1">
            <a:avLst/>
          </a:prstGeom>
          <a:solidFill>
            <a:schemeClr val="accent1"/>
          </a:solidFill>
          <a:ln w="28575" cap="flat" cmpd="sng" algn="ctr">
            <a:solidFill>
              <a:schemeClr val="accent2"/>
            </a:solidFill>
            <a:prstDash val="solid"/>
            <a:round/>
            <a:headEnd type="none" w="med" len="med"/>
            <a:tailEnd type="arrow"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2" name="Rectangle 2"/>
          <p:cNvSpPr>
            <a:spLocks noGrp="1" noChangeArrowheads="1"/>
          </p:cNvSpPr>
          <p:nvPr>
            <p:ph type="title"/>
          </p:nvPr>
        </p:nvSpPr>
        <p:spPr>
          <a:xfrm>
            <a:off x="685800" y="152400"/>
            <a:ext cx="7772400" cy="1143000"/>
          </a:xfrm>
        </p:spPr>
        <p:txBody>
          <a:bodyPr/>
          <a:lstStyle/>
          <a:p>
            <a:pPr eaLnBrk="1" hangingPunct="1"/>
            <a:r>
              <a:rPr lang="en-US" dirty="0" smtClean="0"/>
              <a:t>In-Place Quick-Sort</a:t>
            </a:r>
            <a:endParaRPr lang="en-US" dirty="0"/>
          </a:p>
        </p:txBody>
      </p:sp>
      <p:grpSp>
        <p:nvGrpSpPr>
          <p:cNvPr id="2" name="Group 3"/>
          <p:cNvGrpSpPr>
            <a:grpSpLocks/>
          </p:cNvGrpSpPr>
          <p:nvPr/>
        </p:nvGrpSpPr>
        <p:grpSpPr bwMode="auto">
          <a:xfrm>
            <a:off x="1846263" y="1600200"/>
            <a:ext cx="457200" cy="914400"/>
            <a:chOff x="2432" y="1328"/>
            <a:chExt cx="906" cy="2075"/>
          </a:xfrm>
        </p:grpSpPr>
        <p:sp>
          <p:nvSpPr>
            <p:cNvPr id="212029" name="Freeform 4"/>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12030" name="Freeform 5"/>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12031" name="Freeform 6"/>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12032" name="Freeform 7"/>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12033" name="Freeform 8"/>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12034" name="Freeform 9"/>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grpSp>
        <p:nvGrpSpPr>
          <p:cNvPr id="3" name="Group 10"/>
          <p:cNvGrpSpPr>
            <a:grpSpLocks/>
          </p:cNvGrpSpPr>
          <p:nvPr/>
        </p:nvGrpSpPr>
        <p:grpSpPr bwMode="auto">
          <a:xfrm>
            <a:off x="2625725" y="1263650"/>
            <a:ext cx="4308475" cy="1479550"/>
            <a:chOff x="3046" y="1901"/>
            <a:chExt cx="2714" cy="932"/>
          </a:xfrm>
        </p:grpSpPr>
        <p:grpSp>
          <p:nvGrpSpPr>
            <p:cNvPr id="4" name="Group 11"/>
            <p:cNvGrpSpPr>
              <a:grpSpLocks/>
            </p:cNvGrpSpPr>
            <p:nvPr/>
          </p:nvGrpSpPr>
          <p:grpSpPr bwMode="auto">
            <a:xfrm>
              <a:off x="3046" y="1997"/>
              <a:ext cx="1073" cy="779"/>
              <a:chOff x="3124" y="3297"/>
              <a:chExt cx="1073" cy="779"/>
            </a:xfrm>
          </p:grpSpPr>
          <p:sp>
            <p:nvSpPr>
              <p:cNvPr id="212023" name="Freeform 12"/>
              <p:cNvSpPr>
                <a:spLocks/>
              </p:cNvSpPr>
              <p:nvPr/>
            </p:nvSpPr>
            <p:spPr bwMode="auto">
              <a:xfrm>
                <a:off x="3124" y="3297"/>
                <a:ext cx="1073" cy="779"/>
              </a:xfrm>
              <a:custGeom>
                <a:avLst/>
                <a:gdLst>
                  <a:gd name="T0" fmla="*/ 317 w 1073"/>
                  <a:gd name="T1" fmla="*/ 64 h 779"/>
                  <a:gd name="T2" fmla="*/ 48 w 1073"/>
                  <a:gd name="T3" fmla="*/ 246 h 779"/>
                  <a:gd name="T4" fmla="*/ 26 w 1073"/>
                  <a:gd name="T5" fmla="*/ 531 h 779"/>
                  <a:gd name="T6" fmla="*/ 150 w 1073"/>
                  <a:gd name="T7" fmla="*/ 669 h 779"/>
                  <a:gd name="T8" fmla="*/ 529 w 1073"/>
                  <a:gd name="T9" fmla="*/ 750 h 779"/>
                  <a:gd name="T10" fmla="*/ 1048 w 1073"/>
                  <a:gd name="T11" fmla="*/ 495 h 779"/>
                  <a:gd name="T12" fmla="*/ 682 w 1073"/>
                  <a:gd name="T13" fmla="*/ 72 h 779"/>
                  <a:gd name="T14" fmla="*/ 317 w 1073"/>
                  <a:gd name="T15" fmla="*/ 64 h 779"/>
                  <a:gd name="T16" fmla="*/ 0 60000 65536"/>
                  <a:gd name="T17" fmla="*/ 0 60000 65536"/>
                  <a:gd name="T18" fmla="*/ 0 60000 65536"/>
                  <a:gd name="T19" fmla="*/ 0 60000 65536"/>
                  <a:gd name="T20" fmla="*/ 0 60000 65536"/>
                  <a:gd name="T21" fmla="*/ 0 60000 65536"/>
                  <a:gd name="T22" fmla="*/ 0 60000 65536"/>
                  <a:gd name="T23" fmla="*/ 0 60000 65536"/>
                  <a:gd name="T24" fmla="*/ 0 w 1073"/>
                  <a:gd name="T25" fmla="*/ 0 h 779"/>
                  <a:gd name="T26" fmla="*/ 1073 w 1073"/>
                  <a:gd name="T27" fmla="*/ 779 h 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3" h="779">
                    <a:moveTo>
                      <a:pt x="317" y="64"/>
                    </a:moveTo>
                    <a:cubicBezTo>
                      <a:pt x="211" y="93"/>
                      <a:pt x="96" y="168"/>
                      <a:pt x="48" y="246"/>
                    </a:cubicBezTo>
                    <a:cubicBezTo>
                      <a:pt x="0" y="324"/>
                      <a:pt x="9" y="461"/>
                      <a:pt x="26" y="531"/>
                    </a:cubicBezTo>
                    <a:cubicBezTo>
                      <a:pt x="43" y="601"/>
                      <a:pt x="66" y="633"/>
                      <a:pt x="150" y="669"/>
                    </a:cubicBezTo>
                    <a:cubicBezTo>
                      <a:pt x="234" y="705"/>
                      <a:pt x="380" y="779"/>
                      <a:pt x="529" y="750"/>
                    </a:cubicBezTo>
                    <a:cubicBezTo>
                      <a:pt x="678" y="721"/>
                      <a:pt x="1023" y="608"/>
                      <a:pt x="1048" y="495"/>
                    </a:cubicBezTo>
                    <a:cubicBezTo>
                      <a:pt x="1073" y="382"/>
                      <a:pt x="804" y="144"/>
                      <a:pt x="682" y="72"/>
                    </a:cubicBezTo>
                    <a:cubicBezTo>
                      <a:pt x="560" y="0"/>
                      <a:pt x="423" y="35"/>
                      <a:pt x="317" y="64"/>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2024" name="Text Box 13"/>
              <p:cNvSpPr txBox="1">
                <a:spLocks noChangeArrowheads="1"/>
              </p:cNvSpPr>
              <p:nvPr/>
            </p:nvSpPr>
            <p:spPr bwMode="auto">
              <a:xfrm>
                <a:off x="349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12025" name="Text Box 14"/>
              <p:cNvSpPr txBox="1">
                <a:spLocks noChangeArrowheads="1"/>
              </p:cNvSpPr>
              <p:nvPr/>
            </p:nvSpPr>
            <p:spPr bwMode="auto">
              <a:xfrm>
                <a:off x="3374" y="3734"/>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12026" name="Text Box 15"/>
              <p:cNvSpPr txBox="1">
                <a:spLocks noChangeArrowheads="1"/>
              </p:cNvSpPr>
              <p:nvPr/>
            </p:nvSpPr>
            <p:spPr bwMode="auto">
              <a:xfrm>
                <a:off x="354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12027" name="Text Box 16"/>
              <p:cNvSpPr txBox="1">
                <a:spLocks noChangeArrowheads="1"/>
              </p:cNvSpPr>
              <p:nvPr/>
            </p:nvSpPr>
            <p:spPr bwMode="auto">
              <a:xfrm>
                <a:off x="377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12028" name="Rectangle 17"/>
              <p:cNvSpPr>
                <a:spLocks noChangeArrowheads="1"/>
              </p:cNvSpPr>
              <p:nvPr/>
            </p:nvSpPr>
            <p:spPr bwMode="auto">
              <a:xfrm>
                <a:off x="3168" y="3629"/>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grpSp>
          <p:nvGrpSpPr>
            <p:cNvPr id="5" name="Group 18"/>
            <p:cNvGrpSpPr>
              <a:grpSpLocks/>
            </p:cNvGrpSpPr>
            <p:nvPr/>
          </p:nvGrpSpPr>
          <p:grpSpPr bwMode="auto">
            <a:xfrm>
              <a:off x="4743" y="1901"/>
              <a:ext cx="1017" cy="932"/>
              <a:chOff x="4503" y="3100"/>
              <a:chExt cx="1017" cy="932"/>
            </a:xfrm>
          </p:grpSpPr>
          <p:sp>
            <p:nvSpPr>
              <p:cNvPr id="212018" name="Freeform 19"/>
              <p:cNvSpPr>
                <a:spLocks/>
              </p:cNvSpPr>
              <p:nvPr/>
            </p:nvSpPr>
            <p:spPr bwMode="auto">
              <a:xfrm>
                <a:off x="4503" y="3100"/>
                <a:ext cx="1017" cy="932"/>
              </a:xfrm>
              <a:custGeom>
                <a:avLst/>
                <a:gdLst>
                  <a:gd name="T0" fmla="*/ 91 w 1017"/>
                  <a:gd name="T1" fmla="*/ 138 h 932"/>
                  <a:gd name="T2" fmla="*/ 18 w 1017"/>
                  <a:gd name="T3" fmla="*/ 443 h 932"/>
                  <a:gd name="T4" fmla="*/ 197 w 1017"/>
                  <a:gd name="T5" fmla="*/ 611 h 932"/>
                  <a:gd name="T6" fmla="*/ 416 w 1017"/>
                  <a:gd name="T7" fmla="*/ 841 h 932"/>
                  <a:gd name="T8" fmla="*/ 673 w 1017"/>
                  <a:gd name="T9" fmla="*/ 886 h 932"/>
                  <a:gd name="T10" fmla="*/ 985 w 1017"/>
                  <a:gd name="T11" fmla="*/ 567 h 932"/>
                  <a:gd name="T12" fmla="*/ 484 w 1017"/>
                  <a:gd name="T13" fmla="*/ 72 h 932"/>
                  <a:gd name="T14" fmla="*/ 91 w 1017"/>
                  <a:gd name="T15" fmla="*/ 138 h 932"/>
                  <a:gd name="T16" fmla="*/ 0 60000 65536"/>
                  <a:gd name="T17" fmla="*/ 0 60000 65536"/>
                  <a:gd name="T18" fmla="*/ 0 60000 65536"/>
                  <a:gd name="T19" fmla="*/ 0 60000 65536"/>
                  <a:gd name="T20" fmla="*/ 0 60000 65536"/>
                  <a:gd name="T21" fmla="*/ 0 60000 65536"/>
                  <a:gd name="T22" fmla="*/ 0 60000 65536"/>
                  <a:gd name="T23" fmla="*/ 0 60000 65536"/>
                  <a:gd name="T24" fmla="*/ 0 w 1017"/>
                  <a:gd name="T25" fmla="*/ 0 h 932"/>
                  <a:gd name="T26" fmla="*/ 1017 w 1017"/>
                  <a:gd name="T27" fmla="*/ 932 h 9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7" h="932">
                    <a:moveTo>
                      <a:pt x="91" y="138"/>
                    </a:moveTo>
                    <a:cubicBezTo>
                      <a:pt x="14" y="213"/>
                      <a:pt x="0" y="364"/>
                      <a:pt x="18" y="443"/>
                    </a:cubicBezTo>
                    <a:cubicBezTo>
                      <a:pt x="36" y="522"/>
                      <a:pt x="131" y="545"/>
                      <a:pt x="197" y="611"/>
                    </a:cubicBezTo>
                    <a:cubicBezTo>
                      <a:pt x="263" y="677"/>
                      <a:pt x="337" y="795"/>
                      <a:pt x="416" y="841"/>
                    </a:cubicBezTo>
                    <a:cubicBezTo>
                      <a:pt x="496" y="887"/>
                      <a:pt x="578" y="932"/>
                      <a:pt x="673" y="886"/>
                    </a:cubicBezTo>
                    <a:cubicBezTo>
                      <a:pt x="767" y="840"/>
                      <a:pt x="1017" y="703"/>
                      <a:pt x="985" y="567"/>
                    </a:cubicBezTo>
                    <a:cubicBezTo>
                      <a:pt x="953" y="431"/>
                      <a:pt x="633" y="144"/>
                      <a:pt x="484" y="72"/>
                    </a:cubicBezTo>
                    <a:cubicBezTo>
                      <a:pt x="335" y="0"/>
                      <a:pt x="173" y="124"/>
                      <a:pt x="91" y="13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2019" name="Text Box 20"/>
              <p:cNvSpPr txBox="1">
                <a:spLocks noChangeArrowheads="1"/>
              </p:cNvSpPr>
              <p:nvPr/>
            </p:nvSpPr>
            <p:spPr bwMode="auto">
              <a:xfrm>
                <a:off x="4544"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12020" name="Text Box 21"/>
              <p:cNvSpPr txBox="1">
                <a:spLocks noChangeArrowheads="1"/>
              </p:cNvSpPr>
              <p:nvPr/>
            </p:nvSpPr>
            <p:spPr bwMode="auto">
              <a:xfrm>
                <a:off x="5040" y="3312"/>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12021" name="Text Box 22"/>
              <p:cNvSpPr txBox="1">
                <a:spLocks noChangeArrowheads="1"/>
              </p:cNvSpPr>
              <p:nvPr/>
            </p:nvSpPr>
            <p:spPr bwMode="auto">
              <a:xfrm>
                <a:off x="4656" y="3504"/>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12022" name="Text Box 23"/>
              <p:cNvSpPr txBox="1">
                <a:spLocks noChangeArrowheads="1"/>
              </p:cNvSpPr>
              <p:nvPr/>
            </p:nvSpPr>
            <p:spPr bwMode="auto">
              <a:xfrm>
                <a:off x="5088" y="3648"/>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grpSp>
        <p:sp>
          <p:nvSpPr>
            <p:cNvPr id="212017" name="Text Box 24"/>
            <p:cNvSpPr txBox="1">
              <a:spLocks noChangeArrowheads="1"/>
            </p:cNvSpPr>
            <p:nvPr/>
          </p:nvSpPr>
          <p:spPr bwMode="auto">
            <a:xfrm>
              <a:off x="4153" y="2286"/>
              <a:ext cx="563" cy="252"/>
            </a:xfrm>
            <a:prstGeom prst="rect">
              <a:avLst/>
            </a:prstGeom>
            <a:noFill/>
            <a:ln w="38100">
              <a:noFill/>
              <a:miter lim="800000"/>
              <a:headEnd/>
              <a:tailEnd/>
            </a:ln>
          </p:spPr>
          <p:txBody>
            <a:bodyPr wrap="none">
              <a:prstTxWarp prst="textNoShape">
                <a:avLst/>
              </a:prstTxWarp>
              <a:spAutoFit/>
            </a:bodyPr>
            <a:lstStyle/>
            <a:p>
              <a:r>
                <a:rPr lang="en-CA" sz="2000" b="0" dirty="0">
                  <a:solidFill>
                    <a:srgbClr val="33CC33"/>
                  </a:solidFill>
                  <a:latin typeface="Times New Roman" charset="0"/>
                  <a:ea typeface="Times New Roman" charset="0"/>
                  <a:cs typeface="Times New Roman" charset="0"/>
                </a:rPr>
                <a:t>≤</a:t>
              </a:r>
              <a:r>
                <a:rPr lang="en-US" sz="2000" b="0" dirty="0">
                  <a:solidFill>
                    <a:srgbClr val="33CC33"/>
                  </a:solidFill>
                  <a:latin typeface="Times New Roman" charset="0"/>
                  <a:ea typeface="Times New Roman" charset="0"/>
                  <a:cs typeface="Times New Roman" charset="0"/>
                </a:rPr>
                <a:t> </a:t>
              </a:r>
              <a:r>
                <a:rPr lang="en-US" sz="2000" b="0" dirty="0">
                  <a:solidFill>
                    <a:srgbClr val="33CC33"/>
                  </a:solidFill>
                  <a:latin typeface="Tahoma" charset="0"/>
                </a:rPr>
                <a:t>52 </a:t>
              </a:r>
              <a:r>
                <a:rPr lang="en-CA" sz="2000" dirty="0">
                  <a:solidFill>
                    <a:srgbClr val="33CC33"/>
                  </a:solidFill>
                  <a:latin typeface="Times New Roman" charset="0"/>
                  <a:ea typeface="Times New Roman" charset="0"/>
                  <a:cs typeface="Times New Roman" charset="0"/>
                </a:rPr>
                <a:t>&lt;</a:t>
              </a:r>
              <a:endParaRPr lang="en-CA" sz="2000" b="0" dirty="0">
                <a:solidFill>
                  <a:srgbClr val="33CC33"/>
                </a:solidFill>
                <a:latin typeface="Times New Roman" charset="0"/>
                <a:ea typeface="Times New Roman" charset="0"/>
                <a:cs typeface="Times New Roman" charset="0"/>
              </a:endParaRPr>
            </a:p>
          </p:txBody>
        </p:sp>
      </p:grpSp>
      <p:grpSp>
        <p:nvGrpSpPr>
          <p:cNvPr id="6" name="Group 25"/>
          <p:cNvGrpSpPr>
            <a:grpSpLocks/>
          </p:cNvGrpSpPr>
          <p:nvPr/>
        </p:nvGrpSpPr>
        <p:grpSpPr bwMode="auto">
          <a:xfrm>
            <a:off x="304800" y="3067050"/>
            <a:ext cx="3084513" cy="2343150"/>
            <a:chOff x="278" y="1932"/>
            <a:chExt cx="1943" cy="1476"/>
          </a:xfrm>
        </p:grpSpPr>
        <p:grpSp>
          <p:nvGrpSpPr>
            <p:cNvPr id="7" name="Group 26"/>
            <p:cNvGrpSpPr>
              <a:grpSpLocks/>
            </p:cNvGrpSpPr>
            <p:nvPr/>
          </p:nvGrpSpPr>
          <p:grpSpPr bwMode="auto">
            <a:xfrm flipH="1">
              <a:off x="432" y="2782"/>
              <a:ext cx="240" cy="626"/>
              <a:chOff x="2308" y="1513"/>
              <a:chExt cx="1162" cy="2570"/>
            </a:xfrm>
          </p:grpSpPr>
          <p:grpSp>
            <p:nvGrpSpPr>
              <p:cNvPr id="8" name="Group 27"/>
              <p:cNvGrpSpPr>
                <a:grpSpLocks/>
              </p:cNvGrpSpPr>
              <p:nvPr/>
            </p:nvGrpSpPr>
            <p:grpSpPr bwMode="auto">
              <a:xfrm>
                <a:off x="2308" y="1740"/>
                <a:ext cx="957" cy="2343"/>
                <a:chOff x="2308" y="1740"/>
                <a:chExt cx="957" cy="2343"/>
              </a:xfrm>
            </p:grpSpPr>
            <p:sp>
              <p:nvSpPr>
                <p:cNvPr id="212009" name="Freeform 28"/>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10" name="Freeform 29"/>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11" name="Freeform 30"/>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12" name="Freeform 31"/>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13" name="Freeform 32"/>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14" name="Freeform 33"/>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212002" name="Freeform 34"/>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212003" name="Freeform 35"/>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212004" name="Oval 36"/>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12005" name="Oval 37"/>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12006" name="Oval 38"/>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12007" name="Oval 39"/>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12008" name="Oval 40"/>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pPr algn="ctr" eaLnBrk="0" hangingPunct="0"/>
                <a:endParaRPr lang="en-US" sz="2400" b="0">
                  <a:latin typeface="Arial Rounded MT Bold" charset="0"/>
                </a:endParaRPr>
              </a:p>
            </p:txBody>
          </p:sp>
        </p:grpSp>
        <p:grpSp>
          <p:nvGrpSpPr>
            <p:cNvPr id="9" name="Group 41"/>
            <p:cNvGrpSpPr>
              <a:grpSpLocks/>
            </p:cNvGrpSpPr>
            <p:nvPr/>
          </p:nvGrpSpPr>
          <p:grpSpPr bwMode="auto">
            <a:xfrm>
              <a:off x="816" y="2880"/>
              <a:ext cx="1200" cy="336"/>
              <a:chOff x="3072" y="3360"/>
              <a:chExt cx="2352" cy="336"/>
            </a:xfrm>
          </p:grpSpPr>
          <p:sp>
            <p:nvSpPr>
              <p:cNvPr id="211999" name="Text Box 42"/>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14,23,25,30,31</a:t>
                </a:r>
                <a:endParaRPr lang="en-CA" sz="2000" b="0">
                  <a:solidFill>
                    <a:srgbClr val="33CC33"/>
                  </a:solidFill>
                  <a:latin typeface="Tahoma" charset="0"/>
                </a:endParaRPr>
              </a:p>
            </p:txBody>
          </p:sp>
          <p:sp>
            <p:nvSpPr>
              <p:cNvPr id="212000" name="Rectangle 43"/>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sp>
          <p:nvSpPr>
            <p:cNvPr id="211998" name="Text Box 44"/>
            <p:cNvSpPr txBox="1">
              <a:spLocks noChangeArrowheads="1"/>
            </p:cNvSpPr>
            <p:nvPr/>
          </p:nvSpPr>
          <p:spPr bwMode="auto">
            <a:xfrm>
              <a:off x="278" y="1932"/>
              <a:ext cx="1943" cy="672"/>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Get one friend to </a:t>
              </a:r>
              <a:br>
                <a:rPr lang="en-US" sz="3200" b="0">
                  <a:latin typeface="Times New Roman" charset="0"/>
                </a:rPr>
              </a:br>
              <a:r>
                <a:rPr lang="en-US" sz="3200" b="0">
                  <a:latin typeface="Times New Roman" charset="0"/>
                </a:rPr>
                <a:t>sort the first half. </a:t>
              </a:r>
            </a:p>
          </p:txBody>
        </p:sp>
      </p:grpSp>
      <p:grpSp>
        <p:nvGrpSpPr>
          <p:cNvPr id="10" name="Group 45"/>
          <p:cNvGrpSpPr>
            <a:grpSpLocks/>
          </p:cNvGrpSpPr>
          <p:nvPr/>
        </p:nvGrpSpPr>
        <p:grpSpPr bwMode="auto">
          <a:xfrm>
            <a:off x="5583238" y="3048000"/>
            <a:ext cx="3560762" cy="2343150"/>
            <a:chOff x="3517" y="1920"/>
            <a:chExt cx="2243" cy="1476"/>
          </a:xfrm>
        </p:grpSpPr>
        <p:grpSp>
          <p:nvGrpSpPr>
            <p:cNvPr id="11" name="Group 46"/>
            <p:cNvGrpSpPr>
              <a:grpSpLocks/>
            </p:cNvGrpSpPr>
            <p:nvPr/>
          </p:nvGrpSpPr>
          <p:grpSpPr bwMode="auto">
            <a:xfrm>
              <a:off x="4068" y="2866"/>
              <a:ext cx="972" cy="350"/>
              <a:chOff x="3072" y="3360"/>
              <a:chExt cx="2352" cy="336"/>
            </a:xfrm>
          </p:grpSpPr>
          <p:sp>
            <p:nvSpPr>
              <p:cNvPr id="211994" name="Text Box 47"/>
              <p:cNvSpPr txBox="1">
                <a:spLocks noChangeArrowheads="1"/>
              </p:cNvSpPr>
              <p:nvPr/>
            </p:nvSpPr>
            <p:spPr bwMode="auto">
              <a:xfrm>
                <a:off x="3106" y="3408"/>
                <a:ext cx="2313" cy="240"/>
              </a:xfrm>
              <a:prstGeom prst="rect">
                <a:avLst/>
              </a:prstGeom>
              <a:noFill/>
              <a:ln w="9525">
                <a:noFill/>
                <a:miter lim="800000"/>
                <a:headEnd/>
                <a:tailEnd/>
              </a:ln>
            </p:spPr>
            <p:txBody>
              <a:bodyPr wrap="none">
                <a:prstTxWarp prst="textNoShape">
                  <a:avLst/>
                </a:prstTxWarp>
                <a:spAutoFit/>
              </a:bodyPr>
              <a:lstStyle/>
              <a:p>
                <a:r>
                  <a:rPr lang="en-CA" sz="2000" b="0">
                    <a:solidFill>
                      <a:srgbClr val="33CC33"/>
                    </a:solidFill>
                    <a:latin typeface="Tahoma" charset="0"/>
                  </a:rPr>
                  <a:t>62,79,98,88</a:t>
                </a:r>
              </a:p>
            </p:txBody>
          </p:sp>
          <p:sp>
            <p:nvSpPr>
              <p:cNvPr id="211995" name="Rectangle 48"/>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12" name="Group 49"/>
            <p:cNvGrpSpPr>
              <a:grpSpLocks/>
            </p:cNvGrpSpPr>
            <p:nvPr/>
          </p:nvGrpSpPr>
          <p:grpSpPr bwMode="auto">
            <a:xfrm flipH="1">
              <a:off x="3671" y="2770"/>
              <a:ext cx="240" cy="626"/>
              <a:chOff x="2308" y="1513"/>
              <a:chExt cx="1162" cy="2570"/>
            </a:xfrm>
          </p:grpSpPr>
          <p:grpSp>
            <p:nvGrpSpPr>
              <p:cNvPr id="13" name="Group 50"/>
              <p:cNvGrpSpPr>
                <a:grpSpLocks/>
              </p:cNvGrpSpPr>
              <p:nvPr/>
            </p:nvGrpSpPr>
            <p:grpSpPr bwMode="auto">
              <a:xfrm>
                <a:off x="2308" y="1740"/>
                <a:ext cx="957" cy="2343"/>
                <a:chOff x="2308" y="1740"/>
                <a:chExt cx="957" cy="2343"/>
              </a:xfrm>
            </p:grpSpPr>
            <p:sp>
              <p:nvSpPr>
                <p:cNvPr id="211988" name="Freeform 51"/>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89" name="Freeform 52"/>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90" name="Freeform 53"/>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91" name="Freeform 54"/>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92" name="Freeform 55"/>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93" name="Freeform 56"/>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prstTxWarp prst="textNoShape">
                    <a:avLst/>
                  </a:prstTxWarp>
                </a:bodyPr>
                <a:lstStyle/>
                <a:p>
                  <a:endParaRPr lang="en-US"/>
                </a:p>
              </p:txBody>
            </p:sp>
          </p:grpSp>
          <p:sp>
            <p:nvSpPr>
              <p:cNvPr id="211981" name="Freeform 57"/>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prstTxWarp prst="textNoShape">
                  <a:avLst/>
                </a:prstTxWarp>
              </a:bodyPr>
              <a:lstStyle/>
              <a:p>
                <a:endParaRPr lang="en-US"/>
              </a:p>
            </p:txBody>
          </p:sp>
          <p:sp>
            <p:nvSpPr>
              <p:cNvPr id="211982" name="Freeform 58"/>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prstTxWarp prst="textNoShape">
                  <a:avLst/>
                </a:prstTxWarp>
              </a:bodyPr>
              <a:lstStyle/>
              <a:p>
                <a:endParaRPr lang="en-US"/>
              </a:p>
            </p:txBody>
          </p:sp>
          <p:sp>
            <p:nvSpPr>
              <p:cNvPr id="211983" name="Oval 59"/>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11984" name="Oval 60"/>
              <p:cNvSpPr>
                <a:spLocks noChangeArrowheads="1"/>
              </p:cNvSpPr>
              <p:nvPr/>
            </p:nvSpPr>
            <p:spPr bwMode="auto">
              <a:xfrm rot="-4286940">
                <a:off x="281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11985" name="Oval 61"/>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prstTxWarp prst="textNoShape">
                  <a:avLst/>
                </a:prstTxWarp>
                <a:spAutoFit/>
              </a:bodyPr>
              <a:lstStyle/>
              <a:p>
                <a:endParaRPr lang="en-US"/>
              </a:p>
            </p:txBody>
          </p:sp>
          <p:sp>
            <p:nvSpPr>
              <p:cNvPr id="211986" name="Oval 62"/>
              <p:cNvSpPr>
                <a:spLocks noChangeArrowheads="1"/>
              </p:cNvSpPr>
              <p:nvPr/>
            </p:nvSpPr>
            <p:spPr bwMode="auto">
              <a:xfrm rot="-4286940">
                <a:off x="2760" y="1913"/>
                <a:ext cx="81" cy="19"/>
              </a:xfrm>
              <a:prstGeom prst="ellipse">
                <a:avLst/>
              </a:prstGeom>
              <a:solidFill>
                <a:schemeClr val="bg2"/>
              </a:solidFill>
              <a:ln w="12700" cap="sq">
                <a:noFill/>
                <a:round/>
                <a:headEnd type="none" w="sm" len="sm"/>
                <a:tailEnd type="none" w="sm" len="sm"/>
              </a:ln>
            </p:spPr>
            <p:txBody>
              <a:bodyPr wrap="none" lIns="274320" rIns="274320" anchor="ctr">
                <a:prstTxWarp prst="textNoShape">
                  <a:avLst/>
                </a:prstTxWarp>
                <a:spAutoFit/>
              </a:bodyPr>
              <a:lstStyle/>
              <a:p>
                <a:endParaRPr lang="en-US"/>
              </a:p>
            </p:txBody>
          </p:sp>
          <p:sp>
            <p:nvSpPr>
              <p:cNvPr id="211987" name="Oval 63"/>
              <p:cNvSpPr>
                <a:spLocks noChangeArrowheads="1"/>
              </p:cNvSpPr>
              <p:nvPr/>
            </p:nvSpPr>
            <p:spPr bwMode="auto">
              <a:xfrm>
                <a:off x="2687" y="2089"/>
                <a:ext cx="198" cy="85"/>
              </a:xfrm>
              <a:prstGeom prst="ellipse">
                <a:avLst/>
              </a:prstGeom>
              <a:solidFill>
                <a:schemeClr val="bg1"/>
              </a:solidFill>
              <a:ln w="12700" cap="sq">
                <a:noFill/>
                <a:round/>
                <a:headEnd type="none" w="sm" len="sm"/>
                <a:tailEnd type="none" w="sm" len="sm"/>
              </a:ln>
            </p:spPr>
            <p:txBody>
              <a:bodyPr lIns="274320" rIns="274320" anchor="ctr">
                <a:prstTxWarp prst="textNoShape">
                  <a:avLst/>
                </a:prstTxWarp>
              </a:bodyPr>
              <a:lstStyle/>
              <a:p>
                <a:pPr algn="ctr" eaLnBrk="0" hangingPunct="0"/>
                <a:endParaRPr lang="en-US" sz="2400" b="0">
                  <a:latin typeface="Arial Rounded MT Bold" charset="0"/>
                </a:endParaRPr>
              </a:p>
            </p:txBody>
          </p:sp>
        </p:grpSp>
        <p:sp>
          <p:nvSpPr>
            <p:cNvPr id="211979" name="Text Box 64"/>
            <p:cNvSpPr txBox="1">
              <a:spLocks noChangeArrowheads="1"/>
            </p:cNvSpPr>
            <p:nvPr/>
          </p:nvSpPr>
          <p:spPr bwMode="auto">
            <a:xfrm>
              <a:off x="3517" y="1920"/>
              <a:ext cx="2243" cy="672"/>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Get one friend to </a:t>
              </a:r>
              <a:br>
                <a:rPr lang="en-US" sz="3200" b="0">
                  <a:latin typeface="Times New Roman" charset="0"/>
                </a:rPr>
              </a:br>
              <a:r>
                <a:rPr lang="en-US" sz="3200" b="0">
                  <a:latin typeface="Times New Roman" charset="0"/>
                </a:rPr>
                <a:t>sort the second half.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6" name="Rectangle 2"/>
          <p:cNvSpPr>
            <a:spLocks noGrp="1" noChangeArrowheads="1"/>
          </p:cNvSpPr>
          <p:nvPr>
            <p:ph type="title"/>
          </p:nvPr>
        </p:nvSpPr>
        <p:spPr>
          <a:xfrm>
            <a:off x="685800" y="152400"/>
            <a:ext cx="7772400" cy="1143000"/>
          </a:xfrm>
        </p:spPr>
        <p:txBody>
          <a:bodyPr/>
          <a:lstStyle/>
          <a:p>
            <a:pPr eaLnBrk="1" hangingPunct="1"/>
            <a:r>
              <a:rPr lang="en-US" dirty="0" smtClean="0"/>
              <a:t>In-Place Quick-Sort</a:t>
            </a:r>
            <a:endParaRPr lang="en-US" dirty="0"/>
          </a:p>
        </p:txBody>
      </p:sp>
      <p:grpSp>
        <p:nvGrpSpPr>
          <p:cNvPr id="2" name="Group 3"/>
          <p:cNvGrpSpPr>
            <a:grpSpLocks/>
          </p:cNvGrpSpPr>
          <p:nvPr/>
        </p:nvGrpSpPr>
        <p:grpSpPr bwMode="auto">
          <a:xfrm>
            <a:off x="2133600" y="1752600"/>
            <a:ext cx="457200" cy="914400"/>
            <a:chOff x="2432" y="1328"/>
            <a:chExt cx="906" cy="2075"/>
          </a:xfrm>
        </p:grpSpPr>
        <p:sp>
          <p:nvSpPr>
            <p:cNvPr id="213013" name="Freeform 4"/>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13014" name="Freeform 5"/>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13015" name="Freeform 6"/>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13016" name="Freeform 7"/>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13017" name="Freeform 8"/>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13018" name="Freeform 9"/>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12998" name="Freeform 10"/>
          <p:cNvSpPr>
            <a:spLocks/>
          </p:cNvSpPr>
          <p:nvPr/>
        </p:nvSpPr>
        <p:spPr bwMode="auto">
          <a:xfrm>
            <a:off x="3962400" y="1354138"/>
            <a:ext cx="977900" cy="1770062"/>
          </a:xfrm>
          <a:custGeom>
            <a:avLst/>
            <a:gdLst>
              <a:gd name="T0" fmla="*/ 0 w 616"/>
              <a:gd name="T1" fmla="*/ 1115 h 1115"/>
              <a:gd name="T2" fmla="*/ 192 w 616"/>
              <a:gd name="T3" fmla="*/ 731 h 1115"/>
              <a:gd name="T4" fmla="*/ 480 w 616"/>
              <a:gd name="T5" fmla="*/ 539 h 1115"/>
              <a:gd name="T6" fmla="*/ 616 w 616"/>
              <a:gd name="T7" fmla="*/ 0 h 1115"/>
              <a:gd name="T8" fmla="*/ 0 60000 65536"/>
              <a:gd name="T9" fmla="*/ 0 60000 65536"/>
              <a:gd name="T10" fmla="*/ 0 60000 65536"/>
              <a:gd name="T11" fmla="*/ 0 60000 65536"/>
              <a:gd name="T12" fmla="*/ 0 w 616"/>
              <a:gd name="T13" fmla="*/ 0 h 1115"/>
              <a:gd name="T14" fmla="*/ 616 w 616"/>
              <a:gd name="T15" fmla="*/ 1115 h 1115"/>
            </a:gdLst>
            <a:ahLst/>
            <a:cxnLst>
              <a:cxn ang="T8">
                <a:pos x="T0" y="T1"/>
              </a:cxn>
              <a:cxn ang="T9">
                <a:pos x="T2" y="T3"/>
              </a:cxn>
              <a:cxn ang="T10">
                <a:pos x="T4" y="T5"/>
              </a:cxn>
              <a:cxn ang="T11">
                <a:pos x="T6" y="T7"/>
              </a:cxn>
            </a:cxnLst>
            <a:rect l="T12" t="T13" r="T14" b="T15"/>
            <a:pathLst>
              <a:path w="616" h="1115">
                <a:moveTo>
                  <a:pt x="0" y="1115"/>
                </a:moveTo>
                <a:cubicBezTo>
                  <a:pt x="56" y="971"/>
                  <a:pt x="112" y="827"/>
                  <a:pt x="192" y="731"/>
                </a:cubicBezTo>
                <a:cubicBezTo>
                  <a:pt x="272" y="635"/>
                  <a:pt x="409" y="661"/>
                  <a:pt x="480" y="539"/>
                </a:cubicBezTo>
                <a:cubicBezTo>
                  <a:pt x="551" y="417"/>
                  <a:pt x="588" y="112"/>
                  <a:pt x="616" y="0"/>
                </a:cubicBezTo>
              </a:path>
            </a:pathLst>
          </a:custGeom>
          <a:noFill/>
          <a:ln w="38100">
            <a:solidFill>
              <a:schemeClr val="hlink"/>
            </a:solidFill>
            <a:round/>
            <a:headEnd/>
            <a:tailEnd/>
          </a:ln>
        </p:spPr>
        <p:txBody>
          <a:bodyPr>
            <a:prstTxWarp prst="textNoShape">
              <a:avLst/>
            </a:prstTxWarp>
          </a:bodyPr>
          <a:lstStyle/>
          <a:p>
            <a:endParaRPr lang="en-US"/>
          </a:p>
        </p:txBody>
      </p:sp>
      <p:grpSp>
        <p:nvGrpSpPr>
          <p:cNvPr id="3" name="Group 11"/>
          <p:cNvGrpSpPr>
            <a:grpSpLocks/>
          </p:cNvGrpSpPr>
          <p:nvPr/>
        </p:nvGrpSpPr>
        <p:grpSpPr bwMode="auto">
          <a:xfrm>
            <a:off x="2743200" y="1524000"/>
            <a:ext cx="1905000" cy="533400"/>
            <a:chOff x="3072" y="3360"/>
            <a:chExt cx="2352" cy="336"/>
          </a:xfrm>
        </p:grpSpPr>
        <p:sp>
          <p:nvSpPr>
            <p:cNvPr id="213011" name="Text Box 12"/>
            <p:cNvSpPr txBox="1">
              <a:spLocks noChangeArrowheads="1"/>
            </p:cNvSpPr>
            <p:nvPr/>
          </p:nvSpPr>
          <p:spPr bwMode="auto">
            <a:xfrm>
              <a:off x="3105" y="3408"/>
              <a:ext cx="2309"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14,23,25,30,31</a:t>
              </a:r>
              <a:endParaRPr lang="en-CA" sz="2000" b="0">
                <a:solidFill>
                  <a:srgbClr val="33CC33"/>
                </a:solidFill>
                <a:latin typeface="Tahoma" charset="0"/>
              </a:endParaRPr>
            </a:p>
          </p:txBody>
        </p:sp>
        <p:sp>
          <p:nvSpPr>
            <p:cNvPr id="213012" name="Rectangle 13"/>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4" name="Group 14"/>
          <p:cNvGrpSpPr>
            <a:grpSpLocks/>
          </p:cNvGrpSpPr>
          <p:nvPr/>
        </p:nvGrpSpPr>
        <p:grpSpPr bwMode="auto">
          <a:xfrm>
            <a:off x="4800600" y="2339975"/>
            <a:ext cx="1543050" cy="555625"/>
            <a:chOff x="3072" y="3360"/>
            <a:chExt cx="2352" cy="336"/>
          </a:xfrm>
        </p:grpSpPr>
        <p:sp>
          <p:nvSpPr>
            <p:cNvPr id="213009" name="Text Box 15"/>
            <p:cNvSpPr txBox="1">
              <a:spLocks noChangeArrowheads="1"/>
            </p:cNvSpPr>
            <p:nvPr/>
          </p:nvSpPr>
          <p:spPr bwMode="auto">
            <a:xfrm>
              <a:off x="3106" y="3408"/>
              <a:ext cx="2313" cy="240"/>
            </a:xfrm>
            <a:prstGeom prst="rect">
              <a:avLst/>
            </a:prstGeom>
            <a:noFill/>
            <a:ln w="9525">
              <a:noFill/>
              <a:miter lim="800000"/>
              <a:headEnd/>
              <a:tailEnd/>
            </a:ln>
          </p:spPr>
          <p:txBody>
            <a:bodyPr wrap="none">
              <a:prstTxWarp prst="textNoShape">
                <a:avLst/>
              </a:prstTxWarp>
              <a:spAutoFit/>
            </a:bodyPr>
            <a:lstStyle/>
            <a:p>
              <a:r>
                <a:rPr lang="en-CA" sz="2000" b="0">
                  <a:solidFill>
                    <a:srgbClr val="33CC33"/>
                  </a:solidFill>
                  <a:latin typeface="Tahoma" charset="0"/>
                </a:rPr>
                <a:t>62,79,98,88</a:t>
              </a:r>
            </a:p>
          </p:txBody>
        </p:sp>
        <p:sp>
          <p:nvSpPr>
            <p:cNvPr id="213010" name="Rectangle 16"/>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4492625" y="1958975"/>
            <a:ext cx="460375" cy="555625"/>
            <a:chOff x="2982" y="3360"/>
            <a:chExt cx="2821" cy="336"/>
          </a:xfrm>
        </p:grpSpPr>
        <p:sp>
          <p:nvSpPr>
            <p:cNvPr id="213007" name="Text Box 18"/>
            <p:cNvSpPr txBox="1">
              <a:spLocks noChangeArrowheads="1"/>
            </p:cNvSpPr>
            <p:nvPr/>
          </p:nvSpPr>
          <p:spPr bwMode="auto">
            <a:xfrm>
              <a:off x="2982" y="3408"/>
              <a:ext cx="2821" cy="240"/>
            </a:xfrm>
            <a:prstGeom prst="rect">
              <a:avLst/>
            </a:prstGeom>
            <a:noFill/>
            <a:ln w="9525">
              <a:noFill/>
              <a:miter lim="800000"/>
              <a:headEnd/>
              <a:tailEnd/>
            </a:ln>
          </p:spPr>
          <p:txBody>
            <a:bodyPr wrap="none">
              <a:prstTxWarp prst="textNoShape">
                <a:avLst/>
              </a:prstTxWarp>
              <a:spAutoFit/>
            </a:bodyPr>
            <a:lstStyle/>
            <a:p>
              <a:r>
                <a:rPr lang="en-CA" sz="2000" b="0">
                  <a:solidFill>
                    <a:srgbClr val="33CC33"/>
                  </a:solidFill>
                  <a:latin typeface="Tahoma" charset="0"/>
                </a:rPr>
                <a:t>52</a:t>
              </a:r>
            </a:p>
          </p:txBody>
        </p:sp>
        <p:sp>
          <p:nvSpPr>
            <p:cNvPr id="213008" name="Rectangle 19"/>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6" name="Group 20"/>
          <p:cNvGrpSpPr>
            <a:grpSpLocks/>
          </p:cNvGrpSpPr>
          <p:nvPr/>
        </p:nvGrpSpPr>
        <p:grpSpPr bwMode="auto">
          <a:xfrm>
            <a:off x="1508125" y="3524250"/>
            <a:ext cx="5502275" cy="1809750"/>
            <a:chOff x="950" y="2220"/>
            <a:chExt cx="3466" cy="1140"/>
          </a:xfrm>
        </p:grpSpPr>
        <p:sp>
          <p:nvSpPr>
            <p:cNvPr id="213003" name="Text Box 21"/>
            <p:cNvSpPr txBox="1">
              <a:spLocks noChangeArrowheads="1"/>
            </p:cNvSpPr>
            <p:nvPr/>
          </p:nvSpPr>
          <p:spPr bwMode="auto">
            <a:xfrm>
              <a:off x="950" y="2220"/>
              <a:ext cx="2286" cy="672"/>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Glue pieces together.</a:t>
              </a:r>
            </a:p>
            <a:p>
              <a:r>
                <a:rPr lang="en-US" sz="3200" b="0">
                  <a:latin typeface="Times New Roman" charset="0"/>
                </a:rPr>
                <a:t>  (No real work)</a:t>
              </a:r>
            </a:p>
          </p:txBody>
        </p:sp>
        <p:grpSp>
          <p:nvGrpSpPr>
            <p:cNvPr id="7" name="Group 22"/>
            <p:cNvGrpSpPr>
              <a:grpSpLocks/>
            </p:cNvGrpSpPr>
            <p:nvPr/>
          </p:nvGrpSpPr>
          <p:grpSpPr bwMode="auto">
            <a:xfrm>
              <a:off x="2064" y="3024"/>
              <a:ext cx="2352" cy="336"/>
              <a:chOff x="3072" y="3360"/>
              <a:chExt cx="2352" cy="336"/>
            </a:xfrm>
          </p:grpSpPr>
          <p:sp>
            <p:nvSpPr>
              <p:cNvPr id="213005" name="Text Box 23"/>
              <p:cNvSpPr txBox="1">
                <a:spLocks noChangeArrowheads="1"/>
              </p:cNvSpPr>
              <p:nvPr/>
            </p:nvSpPr>
            <p:spPr bwMode="auto">
              <a:xfrm>
                <a:off x="3106" y="3408"/>
                <a:ext cx="2288"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14,23,25,30,31,52,62,79,88,98</a:t>
                </a:r>
                <a:endParaRPr lang="en-CA" sz="2000" b="0">
                  <a:solidFill>
                    <a:srgbClr val="33CC33"/>
                  </a:solidFill>
                  <a:latin typeface="Tahoma" charset="0"/>
                </a:endParaRPr>
              </a:p>
            </p:txBody>
          </p:sp>
          <p:sp>
            <p:nvSpPr>
              <p:cNvPr id="213006" name="Rectangle 24"/>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r>
              <a:rPr lang="en-US" dirty="0"/>
              <a:t>The</a:t>
            </a:r>
            <a:r>
              <a:rPr lang="en-US" dirty="0" smtClean="0"/>
              <a:t> In-Place Partitioning </a:t>
            </a:r>
            <a:r>
              <a:rPr lang="en-US" dirty="0"/>
              <a:t>Problem</a:t>
            </a:r>
            <a:endParaRPr lang="en-CA" sz="1600" dirty="0"/>
          </a:p>
        </p:txBody>
      </p:sp>
      <p:sp>
        <p:nvSpPr>
          <p:cNvPr id="1172483" name="Freeform 3"/>
          <p:cNvSpPr>
            <a:spLocks/>
          </p:cNvSpPr>
          <p:nvPr/>
        </p:nvSpPr>
        <p:spPr bwMode="auto">
          <a:xfrm>
            <a:off x="1284288" y="2784475"/>
            <a:ext cx="6575425" cy="1441450"/>
          </a:xfrm>
          <a:custGeom>
            <a:avLst/>
            <a:gdLst/>
            <a:ahLst/>
            <a:cxnLst>
              <a:cxn ang="0">
                <a:pos x="0" y="194"/>
              </a:cxn>
              <a:cxn ang="0">
                <a:pos x="71" y="285"/>
              </a:cxn>
              <a:cxn ang="0">
                <a:pos x="214" y="525"/>
              </a:cxn>
              <a:cxn ang="0">
                <a:pos x="705" y="764"/>
              </a:cxn>
              <a:cxn ang="0">
                <a:pos x="1249" y="880"/>
              </a:cxn>
              <a:cxn ang="0">
                <a:pos x="2822" y="803"/>
              </a:cxn>
              <a:cxn ang="0">
                <a:pos x="3074" y="706"/>
              </a:cxn>
              <a:cxn ang="0">
                <a:pos x="3217" y="628"/>
              </a:cxn>
              <a:cxn ang="0">
                <a:pos x="3372" y="563"/>
              </a:cxn>
              <a:cxn ang="0">
                <a:pos x="3469" y="505"/>
              </a:cxn>
              <a:cxn ang="0">
                <a:pos x="3780" y="253"/>
              </a:cxn>
              <a:cxn ang="0">
                <a:pos x="3941" y="149"/>
              </a:cxn>
              <a:cxn ang="0">
                <a:pos x="4110" y="39"/>
              </a:cxn>
              <a:cxn ang="0">
                <a:pos x="4142" y="0"/>
              </a:cxn>
            </a:cxnLst>
            <a:rect l="0" t="0" r="r" b="b"/>
            <a:pathLst>
              <a:path w="4142" h="908">
                <a:moveTo>
                  <a:pt x="0" y="194"/>
                </a:moveTo>
                <a:cubicBezTo>
                  <a:pt x="67" y="228"/>
                  <a:pt x="24" y="196"/>
                  <a:pt x="71" y="285"/>
                </a:cubicBezTo>
                <a:cubicBezTo>
                  <a:pt x="88" y="316"/>
                  <a:pt x="165" y="476"/>
                  <a:pt x="214" y="525"/>
                </a:cubicBezTo>
                <a:cubicBezTo>
                  <a:pt x="342" y="653"/>
                  <a:pt x="536" y="719"/>
                  <a:pt x="705" y="764"/>
                </a:cubicBezTo>
                <a:cubicBezTo>
                  <a:pt x="889" y="813"/>
                  <a:pt x="1061" y="864"/>
                  <a:pt x="1249" y="880"/>
                </a:cubicBezTo>
                <a:cubicBezTo>
                  <a:pt x="1790" y="877"/>
                  <a:pt x="2298" y="908"/>
                  <a:pt x="2822" y="803"/>
                </a:cubicBezTo>
                <a:cubicBezTo>
                  <a:pt x="2987" y="708"/>
                  <a:pt x="2836" y="785"/>
                  <a:pt x="3074" y="706"/>
                </a:cubicBezTo>
                <a:cubicBezTo>
                  <a:pt x="3123" y="690"/>
                  <a:pt x="3171" y="651"/>
                  <a:pt x="3217" y="628"/>
                </a:cubicBezTo>
                <a:cubicBezTo>
                  <a:pt x="3267" y="603"/>
                  <a:pt x="3319" y="581"/>
                  <a:pt x="3372" y="563"/>
                </a:cubicBezTo>
                <a:cubicBezTo>
                  <a:pt x="3403" y="540"/>
                  <a:pt x="3437" y="525"/>
                  <a:pt x="3469" y="505"/>
                </a:cubicBezTo>
                <a:cubicBezTo>
                  <a:pt x="3526" y="392"/>
                  <a:pt x="3679" y="319"/>
                  <a:pt x="3780" y="253"/>
                </a:cubicBezTo>
                <a:cubicBezTo>
                  <a:pt x="3835" y="217"/>
                  <a:pt x="3876" y="163"/>
                  <a:pt x="3941" y="149"/>
                </a:cubicBezTo>
                <a:cubicBezTo>
                  <a:pt x="4019" y="85"/>
                  <a:pt x="3966" y="126"/>
                  <a:pt x="4110" y="39"/>
                </a:cubicBezTo>
                <a:cubicBezTo>
                  <a:pt x="4124" y="30"/>
                  <a:pt x="4142" y="0"/>
                  <a:pt x="4142" y="0"/>
                </a:cubicBezTo>
              </a:path>
            </a:pathLst>
          </a:custGeom>
          <a:noFill/>
          <a:ln w="9525" cap="flat" cmpd="sng">
            <a:noFill/>
            <a:prstDash val="solid"/>
            <a:round/>
            <a:headEnd/>
            <a:tailEnd/>
          </a:ln>
          <a:effectLst/>
        </p:spPr>
        <p:txBody>
          <a:bodyPr>
            <a:prstTxWarp prst="textNoShape">
              <a:avLst/>
            </a:prstTxWarp>
            <a:spAutoFit/>
          </a:bodyPr>
          <a:lstStyle/>
          <a:p>
            <a:endParaRPr lang="en-US"/>
          </a:p>
        </p:txBody>
      </p:sp>
      <p:sp>
        <p:nvSpPr>
          <p:cNvPr id="1172484" name="Line 4"/>
          <p:cNvSpPr>
            <a:spLocks noChangeShapeType="1"/>
          </p:cNvSpPr>
          <p:nvPr/>
        </p:nvSpPr>
        <p:spPr bwMode="auto">
          <a:xfrm>
            <a:off x="2139950" y="4008438"/>
            <a:ext cx="3429000" cy="762000"/>
          </a:xfrm>
          <a:prstGeom prst="line">
            <a:avLst/>
          </a:prstGeom>
          <a:noFill/>
          <a:ln w="9525">
            <a:noFill/>
            <a:round/>
            <a:headEnd/>
            <a:tailEnd/>
          </a:ln>
          <a:effectLst/>
        </p:spPr>
        <p:txBody>
          <a:bodyPr>
            <a:prstTxWarp prst="textNoShape">
              <a:avLst/>
            </a:prstTxWarp>
            <a:spAutoFit/>
          </a:bodyPr>
          <a:lstStyle/>
          <a:p>
            <a:endParaRPr lang="en-US"/>
          </a:p>
        </p:txBody>
      </p:sp>
      <p:grpSp>
        <p:nvGrpSpPr>
          <p:cNvPr id="2" name="Group 5"/>
          <p:cNvGrpSpPr>
            <a:grpSpLocks/>
          </p:cNvGrpSpPr>
          <p:nvPr/>
        </p:nvGrpSpPr>
        <p:grpSpPr bwMode="auto">
          <a:xfrm>
            <a:off x="187325" y="2789238"/>
            <a:ext cx="2946400" cy="2151062"/>
            <a:chOff x="118" y="2928"/>
            <a:chExt cx="1856" cy="1355"/>
          </a:xfrm>
        </p:grpSpPr>
        <p:sp>
          <p:nvSpPr>
            <p:cNvPr id="1172486" name="Freeform 6"/>
            <p:cNvSpPr>
              <a:spLocks/>
            </p:cNvSpPr>
            <p:nvPr/>
          </p:nvSpPr>
          <p:spPr bwMode="auto">
            <a:xfrm>
              <a:off x="118" y="2928"/>
              <a:ext cx="1856" cy="1355"/>
            </a:xfrm>
            <a:custGeom>
              <a:avLst/>
              <a:gdLst/>
              <a:ahLst/>
              <a:cxnLst>
                <a:cxn ang="0">
                  <a:pos x="364" y="288"/>
                </a:cxn>
                <a:cxn ang="0">
                  <a:pos x="28" y="768"/>
                </a:cxn>
                <a:cxn ang="0">
                  <a:pos x="535" y="923"/>
                </a:cxn>
                <a:cxn ang="0">
                  <a:pos x="888" y="1233"/>
                </a:cxn>
                <a:cxn ang="0">
                  <a:pos x="1301" y="1293"/>
                </a:cxn>
                <a:cxn ang="0">
                  <a:pos x="1804" y="864"/>
                </a:cxn>
                <a:cxn ang="0">
                  <a:pos x="988" y="96"/>
                </a:cxn>
                <a:cxn ang="0">
                  <a:pos x="364" y="288"/>
                </a:cxn>
              </a:cxnLst>
              <a:rect l="0" t="0" r="r" b="b"/>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a:effectLst/>
          </p:spPr>
          <p:txBody>
            <a:bodyPr>
              <a:prstTxWarp prst="textNoShape">
                <a:avLst/>
              </a:prstTxWarp>
            </a:bodyPr>
            <a:lstStyle/>
            <a:p>
              <a:endParaRPr lang="en-US"/>
            </a:p>
          </p:txBody>
        </p:sp>
        <p:sp>
          <p:nvSpPr>
            <p:cNvPr id="1172487" name="Text Box 7"/>
            <p:cNvSpPr txBox="1">
              <a:spLocks noChangeArrowheads="1"/>
            </p:cNvSpPr>
            <p:nvPr/>
          </p:nvSpPr>
          <p:spPr bwMode="auto">
            <a:xfrm>
              <a:off x="518" y="3220"/>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88</a:t>
              </a:r>
              <a:endParaRPr lang="en-CA" sz="2000" b="0">
                <a:solidFill>
                  <a:schemeClr val="accent2"/>
                </a:solidFill>
                <a:latin typeface="Tahoma" pitchFamily="35" charset="0"/>
              </a:endParaRPr>
            </a:p>
          </p:txBody>
        </p:sp>
        <p:sp>
          <p:nvSpPr>
            <p:cNvPr id="1172488" name="Text Box 8"/>
            <p:cNvSpPr txBox="1">
              <a:spLocks noChangeArrowheads="1"/>
            </p:cNvSpPr>
            <p:nvPr/>
          </p:nvSpPr>
          <p:spPr bwMode="auto">
            <a:xfrm>
              <a:off x="1248" y="331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14</a:t>
              </a:r>
              <a:endParaRPr lang="en-CA" sz="2000" b="0">
                <a:solidFill>
                  <a:schemeClr val="accent2"/>
                </a:solidFill>
                <a:latin typeface="Tahoma" pitchFamily="35" charset="0"/>
              </a:endParaRPr>
            </a:p>
          </p:txBody>
        </p:sp>
        <p:sp>
          <p:nvSpPr>
            <p:cNvPr id="1172489" name="Text Box 9"/>
            <p:cNvSpPr txBox="1">
              <a:spLocks noChangeArrowheads="1"/>
            </p:cNvSpPr>
            <p:nvPr/>
          </p:nvSpPr>
          <p:spPr bwMode="auto">
            <a:xfrm>
              <a:off x="864" y="3504"/>
              <a:ext cx="336"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98</a:t>
              </a:r>
              <a:endParaRPr lang="en-CA" sz="2000" b="0">
                <a:solidFill>
                  <a:schemeClr val="accent2"/>
                </a:solidFill>
                <a:latin typeface="Tahoma" pitchFamily="35" charset="0"/>
              </a:endParaRPr>
            </a:p>
          </p:txBody>
        </p:sp>
        <p:sp>
          <p:nvSpPr>
            <p:cNvPr id="1172490" name="Text Box 10"/>
            <p:cNvSpPr txBox="1">
              <a:spLocks noChangeArrowheads="1"/>
            </p:cNvSpPr>
            <p:nvPr/>
          </p:nvSpPr>
          <p:spPr bwMode="auto">
            <a:xfrm>
              <a:off x="576" y="355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25</a:t>
              </a:r>
              <a:endParaRPr lang="en-CA" sz="2000" b="0">
                <a:solidFill>
                  <a:schemeClr val="accent2"/>
                </a:solidFill>
                <a:latin typeface="Tahoma" pitchFamily="35" charset="0"/>
              </a:endParaRPr>
            </a:p>
          </p:txBody>
        </p:sp>
        <p:sp>
          <p:nvSpPr>
            <p:cNvPr id="1172491" name="Text Box 11"/>
            <p:cNvSpPr txBox="1">
              <a:spLocks noChangeArrowheads="1"/>
            </p:cNvSpPr>
            <p:nvPr/>
          </p:nvSpPr>
          <p:spPr bwMode="auto">
            <a:xfrm>
              <a:off x="998" y="3700"/>
              <a:ext cx="346"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62</a:t>
              </a:r>
              <a:endParaRPr lang="en-CA" sz="2000" b="0">
                <a:solidFill>
                  <a:schemeClr val="accent2"/>
                </a:solidFill>
                <a:latin typeface="Tahoma" pitchFamily="35" charset="0"/>
              </a:endParaRPr>
            </a:p>
          </p:txBody>
        </p:sp>
        <p:sp>
          <p:nvSpPr>
            <p:cNvPr id="1172492" name="Text Box 12"/>
            <p:cNvSpPr txBox="1">
              <a:spLocks noChangeArrowheads="1"/>
            </p:cNvSpPr>
            <p:nvPr/>
          </p:nvSpPr>
          <p:spPr bwMode="auto">
            <a:xfrm>
              <a:off x="864" y="3216"/>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52</a:t>
              </a:r>
              <a:endParaRPr lang="en-CA" sz="2000" b="0">
                <a:solidFill>
                  <a:schemeClr val="accent2"/>
                </a:solidFill>
                <a:latin typeface="Tahoma" pitchFamily="35" charset="0"/>
              </a:endParaRPr>
            </a:p>
          </p:txBody>
        </p:sp>
        <p:sp>
          <p:nvSpPr>
            <p:cNvPr id="1172493" name="Text Box 13"/>
            <p:cNvSpPr txBox="1">
              <a:spLocks noChangeArrowheads="1"/>
            </p:cNvSpPr>
            <p:nvPr/>
          </p:nvSpPr>
          <p:spPr bwMode="auto">
            <a:xfrm>
              <a:off x="1190" y="389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79</a:t>
              </a:r>
              <a:endParaRPr lang="en-CA" sz="2000" b="0">
                <a:solidFill>
                  <a:schemeClr val="accent2"/>
                </a:solidFill>
                <a:latin typeface="Tahoma" pitchFamily="35" charset="0"/>
              </a:endParaRPr>
            </a:p>
          </p:txBody>
        </p:sp>
        <p:sp>
          <p:nvSpPr>
            <p:cNvPr id="1172494" name="Text Box 14"/>
            <p:cNvSpPr txBox="1">
              <a:spLocks noChangeArrowheads="1"/>
            </p:cNvSpPr>
            <p:nvPr/>
          </p:nvSpPr>
          <p:spPr bwMode="auto">
            <a:xfrm>
              <a:off x="1296" y="355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30</a:t>
              </a:r>
              <a:endParaRPr lang="en-CA" sz="2000" b="0">
                <a:solidFill>
                  <a:schemeClr val="accent2"/>
                </a:solidFill>
                <a:latin typeface="Tahoma" pitchFamily="35" charset="0"/>
              </a:endParaRPr>
            </a:p>
          </p:txBody>
        </p:sp>
        <p:sp>
          <p:nvSpPr>
            <p:cNvPr id="1172495" name="Text Box 15"/>
            <p:cNvSpPr txBox="1">
              <a:spLocks noChangeArrowheads="1"/>
            </p:cNvSpPr>
            <p:nvPr/>
          </p:nvSpPr>
          <p:spPr bwMode="auto">
            <a:xfrm>
              <a:off x="1526" y="3696"/>
              <a:ext cx="298"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23</a:t>
              </a:r>
              <a:endParaRPr lang="en-CA" sz="2000" b="0">
                <a:solidFill>
                  <a:schemeClr val="accent2"/>
                </a:solidFill>
                <a:latin typeface="Tahoma" pitchFamily="35" charset="0"/>
              </a:endParaRPr>
            </a:p>
          </p:txBody>
        </p:sp>
        <p:sp>
          <p:nvSpPr>
            <p:cNvPr id="1172496" name="Rectangle 16"/>
            <p:cNvSpPr>
              <a:spLocks noChangeArrowheads="1"/>
            </p:cNvSpPr>
            <p:nvPr/>
          </p:nvSpPr>
          <p:spPr bwMode="auto">
            <a:xfrm>
              <a:off x="370" y="3447"/>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31</a:t>
              </a:r>
              <a:endParaRPr lang="en-CA" sz="2000" b="0">
                <a:solidFill>
                  <a:schemeClr val="accent2"/>
                </a:solidFill>
                <a:latin typeface="Tahoma" pitchFamily="35" charset="0"/>
              </a:endParaRPr>
            </a:p>
          </p:txBody>
        </p:sp>
      </p:grpSp>
      <p:sp>
        <p:nvSpPr>
          <p:cNvPr id="1172512" name="Text Box 32"/>
          <p:cNvSpPr txBox="1">
            <a:spLocks noChangeArrowheads="1"/>
          </p:cNvSpPr>
          <p:nvPr/>
        </p:nvSpPr>
        <p:spPr bwMode="auto">
          <a:xfrm>
            <a:off x="76200" y="2133600"/>
            <a:ext cx="1154113" cy="579438"/>
          </a:xfrm>
          <a:prstGeom prst="rect">
            <a:avLst/>
          </a:prstGeom>
          <a:noFill/>
          <a:ln w="38100">
            <a:noFill/>
            <a:miter lim="800000"/>
            <a:headEnd/>
            <a:tailEnd/>
          </a:ln>
          <a:effectLst/>
        </p:spPr>
        <p:txBody>
          <a:bodyPr wrap="none">
            <a:prstTxWarp prst="textNoShape">
              <a:avLst/>
            </a:prstTxWarp>
            <a:spAutoFit/>
          </a:bodyPr>
          <a:lstStyle/>
          <a:p>
            <a:r>
              <a:rPr lang="en-US" sz="3200" b="0">
                <a:latin typeface="Times New Roman" pitchFamily="35" charset="0"/>
              </a:rPr>
              <a:t>Input:</a:t>
            </a:r>
            <a:endParaRPr lang="en-CA" sz="3200" b="0">
              <a:latin typeface="Times New Roman" pitchFamily="35" charset="0"/>
            </a:endParaRPr>
          </a:p>
        </p:txBody>
      </p:sp>
      <p:grpSp>
        <p:nvGrpSpPr>
          <p:cNvPr id="3" name="Group 37"/>
          <p:cNvGrpSpPr>
            <a:grpSpLocks/>
          </p:cNvGrpSpPr>
          <p:nvPr/>
        </p:nvGrpSpPr>
        <p:grpSpPr bwMode="auto">
          <a:xfrm>
            <a:off x="4708525" y="2286000"/>
            <a:ext cx="4435475" cy="2211388"/>
            <a:chOff x="2966" y="1440"/>
            <a:chExt cx="2794" cy="1393"/>
          </a:xfrm>
        </p:grpSpPr>
        <p:grpSp>
          <p:nvGrpSpPr>
            <p:cNvPr id="4" name="Group 18"/>
            <p:cNvGrpSpPr>
              <a:grpSpLocks/>
            </p:cNvGrpSpPr>
            <p:nvPr/>
          </p:nvGrpSpPr>
          <p:grpSpPr bwMode="auto">
            <a:xfrm>
              <a:off x="3046" y="1997"/>
              <a:ext cx="1073" cy="779"/>
              <a:chOff x="3124" y="3297"/>
              <a:chExt cx="1073" cy="779"/>
            </a:xfrm>
          </p:grpSpPr>
          <p:sp>
            <p:nvSpPr>
              <p:cNvPr id="1172499" name="Freeform 19"/>
              <p:cNvSpPr>
                <a:spLocks/>
              </p:cNvSpPr>
              <p:nvPr/>
            </p:nvSpPr>
            <p:spPr bwMode="auto">
              <a:xfrm>
                <a:off x="3124" y="3297"/>
                <a:ext cx="1073" cy="779"/>
              </a:xfrm>
              <a:custGeom>
                <a:avLst/>
                <a:gdLst/>
                <a:ahLst/>
                <a:cxnLst>
                  <a:cxn ang="0">
                    <a:pos x="317" y="64"/>
                  </a:cxn>
                  <a:cxn ang="0">
                    <a:pos x="48" y="246"/>
                  </a:cxn>
                  <a:cxn ang="0">
                    <a:pos x="26" y="531"/>
                  </a:cxn>
                  <a:cxn ang="0">
                    <a:pos x="150" y="669"/>
                  </a:cxn>
                  <a:cxn ang="0">
                    <a:pos x="529" y="750"/>
                  </a:cxn>
                  <a:cxn ang="0">
                    <a:pos x="1048" y="495"/>
                  </a:cxn>
                  <a:cxn ang="0">
                    <a:pos x="682" y="72"/>
                  </a:cxn>
                  <a:cxn ang="0">
                    <a:pos x="317" y="64"/>
                  </a:cxn>
                </a:cxnLst>
                <a:rect l="0" t="0" r="r" b="b"/>
                <a:pathLst>
                  <a:path w="1073" h="779">
                    <a:moveTo>
                      <a:pt x="317" y="64"/>
                    </a:moveTo>
                    <a:cubicBezTo>
                      <a:pt x="211" y="93"/>
                      <a:pt x="96" y="168"/>
                      <a:pt x="48" y="246"/>
                    </a:cubicBezTo>
                    <a:cubicBezTo>
                      <a:pt x="0" y="324"/>
                      <a:pt x="9" y="461"/>
                      <a:pt x="26" y="531"/>
                    </a:cubicBezTo>
                    <a:cubicBezTo>
                      <a:pt x="43" y="601"/>
                      <a:pt x="66" y="633"/>
                      <a:pt x="150" y="669"/>
                    </a:cubicBezTo>
                    <a:cubicBezTo>
                      <a:pt x="234" y="705"/>
                      <a:pt x="380" y="779"/>
                      <a:pt x="529" y="750"/>
                    </a:cubicBezTo>
                    <a:cubicBezTo>
                      <a:pt x="678" y="721"/>
                      <a:pt x="1023" y="608"/>
                      <a:pt x="1048" y="495"/>
                    </a:cubicBezTo>
                    <a:cubicBezTo>
                      <a:pt x="1073" y="382"/>
                      <a:pt x="804" y="144"/>
                      <a:pt x="682" y="72"/>
                    </a:cubicBezTo>
                    <a:cubicBezTo>
                      <a:pt x="560" y="0"/>
                      <a:pt x="423" y="35"/>
                      <a:pt x="317" y="64"/>
                    </a:cubicBezTo>
                    <a:close/>
                  </a:path>
                </a:pathLst>
              </a:custGeom>
              <a:noFill/>
              <a:ln w="38100">
                <a:solidFill>
                  <a:srgbClr val="0000FF"/>
                </a:solidFill>
                <a:round/>
                <a:headEnd/>
                <a:tailEnd/>
              </a:ln>
              <a:effectLst/>
            </p:spPr>
            <p:txBody>
              <a:bodyPr>
                <a:prstTxWarp prst="textNoShape">
                  <a:avLst/>
                </a:prstTxWarp>
              </a:bodyPr>
              <a:lstStyle/>
              <a:p>
                <a:endParaRPr lang="en-US"/>
              </a:p>
            </p:txBody>
          </p:sp>
          <p:sp>
            <p:nvSpPr>
              <p:cNvPr id="1172500" name="Text Box 20"/>
              <p:cNvSpPr txBox="1">
                <a:spLocks noChangeArrowheads="1"/>
              </p:cNvSpPr>
              <p:nvPr/>
            </p:nvSpPr>
            <p:spPr bwMode="auto">
              <a:xfrm>
                <a:off x="3498" y="331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14</a:t>
                </a:r>
                <a:endParaRPr lang="en-CA" sz="2000" b="0">
                  <a:solidFill>
                    <a:schemeClr val="accent2"/>
                  </a:solidFill>
                  <a:latin typeface="Tahoma" pitchFamily="35" charset="0"/>
                </a:endParaRPr>
              </a:p>
            </p:txBody>
          </p:sp>
          <p:sp>
            <p:nvSpPr>
              <p:cNvPr id="1172501" name="Text Box 21"/>
              <p:cNvSpPr txBox="1">
                <a:spLocks noChangeArrowheads="1"/>
              </p:cNvSpPr>
              <p:nvPr/>
            </p:nvSpPr>
            <p:spPr bwMode="auto">
              <a:xfrm>
                <a:off x="3374" y="3734"/>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25</a:t>
                </a:r>
                <a:endParaRPr lang="en-CA" sz="2000" b="0">
                  <a:solidFill>
                    <a:schemeClr val="accent2"/>
                  </a:solidFill>
                  <a:latin typeface="Tahoma" pitchFamily="35" charset="0"/>
                </a:endParaRPr>
              </a:p>
            </p:txBody>
          </p:sp>
          <p:sp>
            <p:nvSpPr>
              <p:cNvPr id="1172502" name="Text Box 22"/>
              <p:cNvSpPr txBox="1">
                <a:spLocks noChangeArrowheads="1"/>
              </p:cNvSpPr>
              <p:nvPr/>
            </p:nvSpPr>
            <p:spPr bwMode="auto">
              <a:xfrm>
                <a:off x="3546" y="3552"/>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30</a:t>
                </a:r>
                <a:endParaRPr lang="en-CA" sz="2000" b="0">
                  <a:solidFill>
                    <a:schemeClr val="accent2"/>
                  </a:solidFill>
                  <a:latin typeface="Tahoma" pitchFamily="35" charset="0"/>
                </a:endParaRPr>
              </a:p>
            </p:txBody>
          </p:sp>
          <p:sp>
            <p:nvSpPr>
              <p:cNvPr id="1172503" name="Text Box 23"/>
              <p:cNvSpPr txBox="1">
                <a:spLocks noChangeArrowheads="1"/>
              </p:cNvSpPr>
              <p:nvPr/>
            </p:nvSpPr>
            <p:spPr bwMode="auto">
              <a:xfrm>
                <a:off x="3776" y="3696"/>
                <a:ext cx="298"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23</a:t>
                </a:r>
                <a:endParaRPr lang="en-CA" sz="2000" b="0">
                  <a:solidFill>
                    <a:schemeClr val="accent2"/>
                  </a:solidFill>
                  <a:latin typeface="Tahoma" pitchFamily="35" charset="0"/>
                </a:endParaRPr>
              </a:p>
            </p:txBody>
          </p:sp>
          <p:sp>
            <p:nvSpPr>
              <p:cNvPr id="1172504" name="Rectangle 24"/>
              <p:cNvSpPr>
                <a:spLocks noChangeArrowheads="1"/>
              </p:cNvSpPr>
              <p:nvPr/>
            </p:nvSpPr>
            <p:spPr bwMode="auto">
              <a:xfrm>
                <a:off x="3168" y="3629"/>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31</a:t>
                </a:r>
                <a:endParaRPr lang="en-CA" sz="2000" b="0">
                  <a:solidFill>
                    <a:schemeClr val="accent2"/>
                  </a:solidFill>
                  <a:latin typeface="Tahoma" pitchFamily="35" charset="0"/>
                </a:endParaRPr>
              </a:p>
            </p:txBody>
          </p:sp>
        </p:grpSp>
        <p:grpSp>
          <p:nvGrpSpPr>
            <p:cNvPr id="5" name="Group 25"/>
            <p:cNvGrpSpPr>
              <a:grpSpLocks/>
            </p:cNvGrpSpPr>
            <p:nvPr/>
          </p:nvGrpSpPr>
          <p:grpSpPr bwMode="auto">
            <a:xfrm>
              <a:off x="4743" y="1901"/>
              <a:ext cx="1017" cy="932"/>
              <a:chOff x="4503" y="3100"/>
              <a:chExt cx="1017" cy="932"/>
            </a:xfrm>
          </p:grpSpPr>
          <p:sp>
            <p:nvSpPr>
              <p:cNvPr id="1172506" name="Freeform 26"/>
              <p:cNvSpPr>
                <a:spLocks/>
              </p:cNvSpPr>
              <p:nvPr/>
            </p:nvSpPr>
            <p:spPr bwMode="auto">
              <a:xfrm>
                <a:off x="4503" y="3100"/>
                <a:ext cx="1017" cy="932"/>
              </a:xfrm>
              <a:custGeom>
                <a:avLst/>
                <a:gdLst/>
                <a:ahLst/>
                <a:cxnLst>
                  <a:cxn ang="0">
                    <a:pos x="91" y="138"/>
                  </a:cxn>
                  <a:cxn ang="0">
                    <a:pos x="18" y="443"/>
                  </a:cxn>
                  <a:cxn ang="0">
                    <a:pos x="197" y="611"/>
                  </a:cxn>
                  <a:cxn ang="0">
                    <a:pos x="416" y="841"/>
                  </a:cxn>
                  <a:cxn ang="0">
                    <a:pos x="673" y="886"/>
                  </a:cxn>
                  <a:cxn ang="0">
                    <a:pos x="985" y="567"/>
                  </a:cxn>
                  <a:cxn ang="0">
                    <a:pos x="484" y="72"/>
                  </a:cxn>
                  <a:cxn ang="0">
                    <a:pos x="91" y="138"/>
                  </a:cxn>
                </a:cxnLst>
                <a:rect l="0" t="0" r="r" b="b"/>
                <a:pathLst>
                  <a:path w="1017" h="932">
                    <a:moveTo>
                      <a:pt x="91" y="138"/>
                    </a:moveTo>
                    <a:cubicBezTo>
                      <a:pt x="14" y="213"/>
                      <a:pt x="0" y="364"/>
                      <a:pt x="18" y="443"/>
                    </a:cubicBezTo>
                    <a:cubicBezTo>
                      <a:pt x="36" y="522"/>
                      <a:pt x="131" y="545"/>
                      <a:pt x="197" y="611"/>
                    </a:cubicBezTo>
                    <a:cubicBezTo>
                      <a:pt x="263" y="677"/>
                      <a:pt x="337" y="795"/>
                      <a:pt x="416" y="841"/>
                    </a:cubicBezTo>
                    <a:cubicBezTo>
                      <a:pt x="496" y="887"/>
                      <a:pt x="578" y="932"/>
                      <a:pt x="673" y="886"/>
                    </a:cubicBezTo>
                    <a:cubicBezTo>
                      <a:pt x="767" y="840"/>
                      <a:pt x="1017" y="703"/>
                      <a:pt x="985" y="567"/>
                    </a:cubicBezTo>
                    <a:cubicBezTo>
                      <a:pt x="953" y="431"/>
                      <a:pt x="633" y="144"/>
                      <a:pt x="484" y="72"/>
                    </a:cubicBezTo>
                    <a:cubicBezTo>
                      <a:pt x="335" y="0"/>
                      <a:pt x="173" y="124"/>
                      <a:pt x="91" y="138"/>
                    </a:cubicBezTo>
                    <a:close/>
                  </a:path>
                </a:pathLst>
              </a:custGeom>
              <a:noFill/>
              <a:ln w="38100">
                <a:solidFill>
                  <a:srgbClr val="0000FF"/>
                </a:solidFill>
                <a:round/>
                <a:headEnd/>
                <a:tailEnd/>
              </a:ln>
              <a:effectLst/>
            </p:spPr>
            <p:txBody>
              <a:bodyPr>
                <a:prstTxWarp prst="textNoShape">
                  <a:avLst/>
                </a:prstTxWarp>
              </a:bodyPr>
              <a:lstStyle/>
              <a:p>
                <a:endParaRPr lang="en-US"/>
              </a:p>
            </p:txBody>
          </p:sp>
          <p:sp>
            <p:nvSpPr>
              <p:cNvPr id="1172507" name="Text Box 27"/>
              <p:cNvSpPr txBox="1">
                <a:spLocks noChangeArrowheads="1"/>
              </p:cNvSpPr>
              <p:nvPr/>
            </p:nvSpPr>
            <p:spPr bwMode="auto">
              <a:xfrm>
                <a:off x="4544" y="3220"/>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88</a:t>
                </a:r>
                <a:endParaRPr lang="en-CA" sz="2000" b="0">
                  <a:solidFill>
                    <a:schemeClr val="accent2"/>
                  </a:solidFill>
                  <a:latin typeface="Tahoma" pitchFamily="35" charset="0"/>
                </a:endParaRPr>
              </a:p>
            </p:txBody>
          </p:sp>
          <p:sp>
            <p:nvSpPr>
              <p:cNvPr id="1172508" name="Text Box 28"/>
              <p:cNvSpPr txBox="1">
                <a:spLocks noChangeArrowheads="1"/>
              </p:cNvSpPr>
              <p:nvPr/>
            </p:nvSpPr>
            <p:spPr bwMode="auto">
              <a:xfrm>
                <a:off x="5040" y="3312"/>
                <a:ext cx="336"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98</a:t>
                </a:r>
                <a:endParaRPr lang="en-CA" sz="2000" b="0">
                  <a:solidFill>
                    <a:schemeClr val="accent2"/>
                  </a:solidFill>
                  <a:latin typeface="Tahoma" pitchFamily="35" charset="0"/>
                </a:endParaRPr>
              </a:p>
            </p:txBody>
          </p:sp>
          <p:sp>
            <p:nvSpPr>
              <p:cNvPr id="1172509" name="Text Box 29"/>
              <p:cNvSpPr txBox="1">
                <a:spLocks noChangeArrowheads="1"/>
              </p:cNvSpPr>
              <p:nvPr/>
            </p:nvSpPr>
            <p:spPr bwMode="auto">
              <a:xfrm>
                <a:off x="4656" y="3504"/>
                <a:ext cx="346" cy="250"/>
              </a:xfrm>
              <a:prstGeom prst="rect">
                <a:avLst/>
              </a:prstGeom>
              <a:noFill/>
              <a:ln w="9525">
                <a:noFill/>
                <a:miter lim="800000"/>
                <a:headEnd/>
                <a:tailEnd/>
              </a:ln>
              <a:effectLst/>
            </p:spPr>
            <p:txBody>
              <a:bodyPr>
                <a:prstTxWarp prst="textNoShape">
                  <a:avLst/>
                </a:prstTxWarp>
                <a:spAutoFit/>
              </a:bodyPr>
              <a:lstStyle/>
              <a:p>
                <a:r>
                  <a:rPr lang="en-US" sz="2000" b="0">
                    <a:solidFill>
                      <a:schemeClr val="accent2"/>
                    </a:solidFill>
                    <a:latin typeface="Tahoma" pitchFamily="35" charset="0"/>
                  </a:rPr>
                  <a:t>62</a:t>
                </a:r>
                <a:endParaRPr lang="en-CA" sz="2000" b="0">
                  <a:solidFill>
                    <a:schemeClr val="accent2"/>
                  </a:solidFill>
                  <a:latin typeface="Tahoma" pitchFamily="35" charset="0"/>
                </a:endParaRPr>
              </a:p>
            </p:txBody>
          </p:sp>
          <p:sp>
            <p:nvSpPr>
              <p:cNvPr id="1172510" name="Text Box 30"/>
              <p:cNvSpPr txBox="1">
                <a:spLocks noChangeArrowheads="1"/>
              </p:cNvSpPr>
              <p:nvPr/>
            </p:nvSpPr>
            <p:spPr bwMode="auto">
              <a:xfrm>
                <a:off x="5088" y="3648"/>
                <a:ext cx="290" cy="250"/>
              </a:xfrm>
              <a:prstGeom prst="rect">
                <a:avLst/>
              </a:prstGeom>
              <a:noFill/>
              <a:ln w="9525">
                <a:noFill/>
                <a:miter lim="800000"/>
                <a:headEnd/>
                <a:tailEnd/>
              </a:ln>
              <a:effectLst/>
            </p:spPr>
            <p:txBody>
              <a:bodyPr wrap="none">
                <a:prstTxWarp prst="textNoShape">
                  <a:avLst/>
                </a:prstTxWarp>
                <a:spAutoFit/>
              </a:bodyPr>
              <a:lstStyle/>
              <a:p>
                <a:r>
                  <a:rPr lang="en-US" sz="2000" b="0">
                    <a:solidFill>
                      <a:schemeClr val="accent2"/>
                    </a:solidFill>
                    <a:latin typeface="Tahoma" pitchFamily="35" charset="0"/>
                  </a:rPr>
                  <a:t>79</a:t>
                </a:r>
                <a:endParaRPr lang="en-CA" sz="2000" b="0">
                  <a:solidFill>
                    <a:schemeClr val="accent2"/>
                  </a:solidFill>
                  <a:latin typeface="Tahoma" pitchFamily="35" charset="0"/>
                </a:endParaRPr>
              </a:p>
            </p:txBody>
          </p:sp>
        </p:grpSp>
        <p:sp>
          <p:nvSpPr>
            <p:cNvPr id="1172511" name="Text Box 31"/>
            <p:cNvSpPr txBox="1">
              <a:spLocks noChangeArrowheads="1"/>
            </p:cNvSpPr>
            <p:nvPr/>
          </p:nvSpPr>
          <p:spPr bwMode="auto">
            <a:xfrm>
              <a:off x="4153" y="2286"/>
              <a:ext cx="558" cy="250"/>
            </a:xfrm>
            <a:prstGeom prst="rect">
              <a:avLst/>
            </a:prstGeom>
            <a:noFill/>
            <a:ln w="38100">
              <a:noFill/>
              <a:miter lim="800000"/>
              <a:headEnd/>
              <a:tailEnd/>
            </a:ln>
            <a:effectLst/>
          </p:spPr>
          <p:txBody>
            <a:bodyPr wrap="none">
              <a:prstTxWarp prst="textNoShape">
                <a:avLst/>
              </a:prstTxWarp>
              <a:spAutoFit/>
            </a:bodyPr>
            <a:lstStyle/>
            <a:p>
              <a:r>
                <a:rPr lang="en-CA" sz="2000" b="0">
                  <a:solidFill>
                    <a:schemeClr val="accent2"/>
                  </a:solidFill>
                  <a:latin typeface="Times New Roman" pitchFamily="35" charset="0"/>
                  <a:ea typeface="Times New Roman" pitchFamily="35" charset="0"/>
                  <a:cs typeface="Times New Roman" pitchFamily="35" charset="0"/>
                </a:rPr>
                <a:t>≤</a:t>
              </a:r>
              <a:r>
                <a:rPr lang="en-US" sz="2000" b="0">
                  <a:solidFill>
                    <a:schemeClr val="accent2"/>
                  </a:solidFill>
                  <a:latin typeface="Times New Roman" pitchFamily="35" charset="0"/>
                  <a:ea typeface="Times New Roman" pitchFamily="35" charset="0"/>
                  <a:cs typeface="Times New Roman" pitchFamily="35" charset="0"/>
                </a:rPr>
                <a:t> </a:t>
              </a:r>
              <a:r>
                <a:rPr lang="en-US" sz="2000" b="0">
                  <a:solidFill>
                    <a:srgbClr val="CC0000"/>
                  </a:solidFill>
                  <a:latin typeface="Tahoma" pitchFamily="35" charset="0"/>
                </a:rPr>
                <a:t>52</a:t>
              </a:r>
              <a:r>
                <a:rPr lang="en-US" sz="2000" b="0">
                  <a:solidFill>
                    <a:schemeClr val="accent2"/>
                  </a:solidFill>
                  <a:latin typeface="Tahoma" pitchFamily="35" charset="0"/>
                </a:rPr>
                <a:t> </a:t>
              </a:r>
              <a:r>
                <a:rPr lang="en-CA" sz="2000" b="0">
                  <a:solidFill>
                    <a:schemeClr val="accent2"/>
                  </a:solidFill>
                  <a:latin typeface="Times New Roman" pitchFamily="35" charset="0"/>
                  <a:ea typeface="Times New Roman" pitchFamily="35" charset="0"/>
                  <a:cs typeface="Times New Roman" pitchFamily="35" charset="0"/>
                </a:rPr>
                <a:t>&lt;</a:t>
              </a:r>
            </a:p>
          </p:txBody>
        </p:sp>
        <p:sp>
          <p:nvSpPr>
            <p:cNvPr id="1172513" name="Text Box 33"/>
            <p:cNvSpPr txBox="1">
              <a:spLocks noChangeArrowheads="1"/>
            </p:cNvSpPr>
            <p:nvPr/>
          </p:nvSpPr>
          <p:spPr bwMode="auto">
            <a:xfrm>
              <a:off x="2966" y="1440"/>
              <a:ext cx="898" cy="365"/>
            </a:xfrm>
            <a:prstGeom prst="rect">
              <a:avLst/>
            </a:prstGeom>
            <a:noFill/>
            <a:ln w="38100">
              <a:noFill/>
              <a:miter lim="800000"/>
              <a:headEnd/>
              <a:tailEnd/>
            </a:ln>
            <a:effectLst/>
          </p:spPr>
          <p:txBody>
            <a:bodyPr wrap="none">
              <a:prstTxWarp prst="textNoShape">
                <a:avLst/>
              </a:prstTxWarp>
              <a:spAutoFit/>
            </a:bodyPr>
            <a:lstStyle/>
            <a:p>
              <a:r>
                <a:rPr lang="en-US" sz="3200" b="0">
                  <a:latin typeface="Times New Roman" pitchFamily="35" charset="0"/>
                </a:rPr>
                <a:t>Output:</a:t>
              </a:r>
              <a:endParaRPr lang="en-CA" sz="3200" b="0">
                <a:latin typeface="Times New Roman" pitchFamily="35" charset="0"/>
              </a:endParaRPr>
            </a:p>
          </p:txBody>
        </p:sp>
      </p:grpSp>
      <p:grpSp>
        <p:nvGrpSpPr>
          <p:cNvPr id="6" name="Group 36"/>
          <p:cNvGrpSpPr>
            <a:grpSpLocks/>
          </p:cNvGrpSpPr>
          <p:nvPr/>
        </p:nvGrpSpPr>
        <p:grpSpPr bwMode="auto">
          <a:xfrm>
            <a:off x="130175" y="2803525"/>
            <a:ext cx="1662113" cy="854075"/>
            <a:chOff x="82" y="1766"/>
            <a:chExt cx="1047" cy="538"/>
          </a:xfrm>
        </p:grpSpPr>
        <p:sp>
          <p:nvSpPr>
            <p:cNvPr id="1172497" name="Text Box 17"/>
            <p:cNvSpPr txBox="1">
              <a:spLocks noChangeArrowheads="1"/>
            </p:cNvSpPr>
            <p:nvPr/>
          </p:nvSpPr>
          <p:spPr bwMode="auto">
            <a:xfrm>
              <a:off x="82" y="1766"/>
              <a:ext cx="485" cy="250"/>
            </a:xfrm>
            <a:prstGeom prst="rect">
              <a:avLst/>
            </a:prstGeom>
            <a:noFill/>
            <a:ln w="38100">
              <a:noFill/>
              <a:miter lim="800000"/>
              <a:headEnd/>
              <a:tailEnd/>
            </a:ln>
            <a:effectLst/>
          </p:spPr>
          <p:txBody>
            <a:bodyPr wrap="none">
              <a:prstTxWarp prst="textNoShape">
                <a:avLst/>
              </a:prstTxWarp>
              <a:spAutoFit/>
            </a:bodyPr>
            <a:lstStyle/>
            <a:p>
              <a:r>
                <a:rPr lang="en-US" sz="2000" b="0">
                  <a:solidFill>
                    <a:srgbClr val="CC0000"/>
                  </a:solidFill>
                  <a:latin typeface="Tahoma" pitchFamily="35" charset="0"/>
                </a:rPr>
                <a:t>x=52</a:t>
              </a:r>
              <a:endParaRPr lang="en-CA" sz="2000" b="0">
                <a:solidFill>
                  <a:srgbClr val="CC0000"/>
                </a:solidFill>
                <a:latin typeface="Tahoma" pitchFamily="35" charset="0"/>
              </a:endParaRPr>
            </a:p>
          </p:txBody>
        </p:sp>
        <p:sp>
          <p:nvSpPr>
            <p:cNvPr id="1172514" name="Oval 34"/>
            <p:cNvSpPr>
              <a:spLocks noChangeArrowheads="1"/>
            </p:cNvSpPr>
            <p:nvPr/>
          </p:nvSpPr>
          <p:spPr bwMode="auto">
            <a:xfrm>
              <a:off x="871" y="2074"/>
              <a:ext cx="258" cy="230"/>
            </a:xfrm>
            <a:prstGeom prst="ellipse">
              <a:avLst/>
            </a:prstGeom>
            <a:noFill/>
            <a:ln w="19050">
              <a:solidFill>
                <a:srgbClr val="CC0000"/>
              </a:solidFill>
              <a:round/>
              <a:headEnd/>
              <a:tailEnd/>
            </a:ln>
            <a:effectLst/>
          </p:spPr>
          <p:txBody>
            <a:bodyPr wrap="none" anchor="ctr">
              <a:prstTxWarp prst="textNoShape">
                <a:avLst/>
              </a:prstTxWarp>
            </a:bodyPr>
            <a:lstStyle/>
            <a:p>
              <a:endParaRPr lang="en-US"/>
            </a:p>
          </p:txBody>
        </p:sp>
        <p:cxnSp>
          <p:nvCxnSpPr>
            <p:cNvPr id="1172515" name="AutoShape 35"/>
            <p:cNvCxnSpPr>
              <a:cxnSpLocks noChangeShapeType="1"/>
              <a:stCxn id="1172514" idx="1"/>
              <a:endCxn id="1172497" idx="3"/>
            </p:cNvCxnSpPr>
            <p:nvPr/>
          </p:nvCxnSpPr>
          <p:spPr bwMode="auto">
            <a:xfrm rot="5400000" flipH="1">
              <a:off x="632" y="1826"/>
              <a:ext cx="211" cy="342"/>
            </a:xfrm>
            <a:prstGeom prst="curvedConnector2">
              <a:avLst/>
            </a:prstGeom>
            <a:noFill/>
            <a:ln w="9525">
              <a:solidFill>
                <a:srgbClr val="CC0000"/>
              </a:solidFill>
              <a:round/>
              <a:headEnd/>
              <a:tailEnd type="triangle" w="med" len="med"/>
            </a:ln>
            <a:effectLst/>
          </p:spPr>
        </p:cxnSp>
      </p:grpSp>
      <p:sp>
        <p:nvSpPr>
          <p:cNvPr id="1172518" name="Text Box 38"/>
          <p:cNvSpPr txBox="1">
            <a:spLocks noChangeArrowheads="1"/>
          </p:cNvSpPr>
          <p:nvPr/>
        </p:nvSpPr>
        <p:spPr bwMode="auto">
          <a:xfrm>
            <a:off x="625475" y="5203825"/>
            <a:ext cx="7778750" cy="366713"/>
          </a:xfrm>
          <a:prstGeom prst="rect">
            <a:avLst/>
          </a:prstGeom>
          <a:noFill/>
          <a:ln w="9525">
            <a:noFill/>
            <a:miter lim="800000"/>
            <a:headEnd/>
            <a:tailEnd/>
          </a:ln>
          <a:effectLst/>
        </p:spPr>
        <p:txBody>
          <a:bodyPr wrap="none">
            <a:prstTxWarp prst="textNoShape">
              <a:avLst/>
            </a:prstTxWarp>
            <a:spAutoFit/>
          </a:bodyPr>
          <a:lstStyle/>
          <a:p>
            <a:r>
              <a:rPr lang="en-US" sz="1800" b="0">
                <a:solidFill>
                  <a:srgbClr val="CC0000"/>
                </a:solidFill>
              </a:rPr>
              <a:t>Problem:  Partition a list into a set of small values and a set of large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5555" name="Rectangle 3"/>
          <p:cNvSpPr>
            <a:spLocks noGrp="1" noChangeArrowheads="1"/>
          </p:cNvSpPr>
          <p:nvPr>
            <p:ph type="title"/>
          </p:nvPr>
        </p:nvSpPr>
        <p:spPr/>
        <p:txBody>
          <a:bodyPr/>
          <a:lstStyle/>
          <a:p>
            <a:r>
              <a:rPr lang="en-US"/>
              <a:t>Precise Specification</a:t>
            </a:r>
          </a:p>
        </p:txBody>
      </p:sp>
      <p:graphicFrame>
        <p:nvGraphicFramePr>
          <p:cNvPr id="1175557" name="Object 5"/>
          <p:cNvGraphicFramePr>
            <a:graphicFrameLocks noChangeAspect="1"/>
          </p:cNvGraphicFramePr>
          <p:nvPr/>
        </p:nvGraphicFramePr>
        <p:xfrm>
          <a:off x="327025" y="1489075"/>
          <a:ext cx="8237538" cy="646113"/>
        </p:xfrm>
        <a:graphic>
          <a:graphicData uri="http://schemas.openxmlformats.org/presentationml/2006/ole">
            <mc:AlternateContent xmlns:mc="http://schemas.openxmlformats.org/markup-compatibility/2006">
              <mc:Choice xmlns:v="urn:schemas-microsoft-com:vml" Requires="v">
                <p:oleObj spid="_x0000_s375887" name="Equation" r:id="rId3" imgW="5181480" imgH="406080" progId="Equation.DSMT4">
                  <p:embed/>
                </p:oleObj>
              </mc:Choice>
              <mc:Fallback>
                <p:oleObj name="Equation" r:id="rId3" imgW="518148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1489075"/>
                        <a:ext cx="8237538"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75560" name="Picture 8"/>
          <p:cNvPicPr>
            <a:picLocks noChangeAspect="1" noChangeArrowheads="1"/>
          </p:cNvPicPr>
          <p:nvPr/>
        </p:nvPicPr>
        <p:blipFill>
          <a:blip r:embed="rId5">
            <a:clrChange>
              <a:clrFrom>
                <a:srgbClr val="FFFFFF"/>
              </a:clrFrom>
              <a:clrTo>
                <a:srgbClr val="FFFFFF">
                  <a:alpha val="0"/>
                </a:srgbClr>
              </a:clrTo>
            </a:clrChange>
          </a:blip>
          <a:srcRect t="34113"/>
          <a:stretch>
            <a:fillRect/>
          </a:stretch>
        </p:blipFill>
        <p:spPr bwMode="auto">
          <a:xfrm>
            <a:off x="1860550" y="2344738"/>
            <a:ext cx="6386513" cy="1073150"/>
          </a:xfrm>
          <a:prstGeom prst="rect">
            <a:avLst/>
          </a:prstGeom>
          <a:noFill/>
          <a:ln w="9525">
            <a:noFill/>
            <a:miter lim="800000"/>
            <a:headEnd/>
            <a:tailEnd/>
          </a:ln>
          <a:effectLst/>
        </p:spPr>
      </p:pic>
      <p:sp>
        <p:nvSpPr>
          <p:cNvPr id="1175562" name="Text Box 10"/>
          <p:cNvSpPr txBox="1">
            <a:spLocks noChangeArrowheads="1"/>
          </p:cNvSpPr>
          <p:nvPr/>
        </p:nvSpPr>
        <p:spPr bwMode="auto">
          <a:xfrm>
            <a:off x="2578100" y="1939925"/>
            <a:ext cx="369888" cy="457200"/>
          </a:xfrm>
          <a:prstGeom prst="rect">
            <a:avLst/>
          </a:prstGeom>
          <a:noFill/>
          <a:ln w="9525">
            <a:noFill/>
            <a:miter lim="800000"/>
            <a:headEnd/>
            <a:tailEnd/>
          </a:ln>
          <a:effectLst/>
        </p:spPr>
        <p:txBody>
          <a:bodyPr wrap="none">
            <a:prstTxWarp prst="textNoShape">
              <a:avLst/>
            </a:prstTxWarp>
            <a:spAutoFit/>
          </a:bodyPr>
          <a:lstStyle/>
          <a:p>
            <a:r>
              <a:rPr lang="en-US" sz="2400"/>
              <a:t>p</a:t>
            </a:r>
          </a:p>
        </p:txBody>
      </p:sp>
      <p:sp>
        <p:nvSpPr>
          <p:cNvPr id="1175563" name="Text Box 11"/>
          <p:cNvSpPr txBox="1">
            <a:spLocks noChangeArrowheads="1"/>
          </p:cNvSpPr>
          <p:nvPr/>
        </p:nvSpPr>
        <p:spPr bwMode="auto">
          <a:xfrm>
            <a:off x="7478713" y="1966913"/>
            <a:ext cx="303212" cy="457200"/>
          </a:xfrm>
          <a:prstGeom prst="rect">
            <a:avLst/>
          </a:prstGeom>
          <a:noFill/>
          <a:ln w="9525">
            <a:noFill/>
            <a:miter lim="800000"/>
            <a:headEnd/>
            <a:tailEnd/>
          </a:ln>
          <a:effectLst/>
        </p:spPr>
        <p:txBody>
          <a:bodyPr wrap="none">
            <a:prstTxWarp prst="textNoShape">
              <a:avLst/>
            </a:prstTxWarp>
            <a:spAutoFit/>
          </a:bodyPr>
          <a:lstStyle/>
          <a:p>
            <a:r>
              <a:rPr lang="en-US" sz="2400"/>
              <a:t>r</a:t>
            </a:r>
          </a:p>
        </p:txBody>
      </p:sp>
      <p:grpSp>
        <p:nvGrpSpPr>
          <p:cNvPr id="2" name="Group 17"/>
          <p:cNvGrpSpPr>
            <a:grpSpLocks/>
          </p:cNvGrpSpPr>
          <p:nvPr/>
        </p:nvGrpSpPr>
        <p:grpSpPr bwMode="auto">
          <a:xfrm>
            <a:off x="349250" y="3729038"/>
            <a:ext cx="8231188" cy="2025650"/>
            <a:chOff x="220" y="2349"/>
            <a:chExt cx="5185" cy="1276"/>
          </a:xfrm>
        </p:grpSpPr>
        <p:graphicFrame>
          <p:nvGraphicFramePr>
            <p:cNvPr id="1175559" name="Object 7"/>
            <p:cNvGraphicFramePr>
              <a:graphicFrameLocks noChangeAspect="1"/>
            </p:cNvGraphicFramePr>
            <p:nvPr/>
          </p:nvGraphicFramePr>
          <p:xfrm>
            <a:off x="220" y="2349"/>
            <a:ext cx="5185" cy="442"/>
          </p:xfrm>
          <a:graphic>
            <a:graphicData uri="http://schemas.openxmlformats.org/presentationml/2006/ole">
              <mc:AlternateContent xmlns:mc="http://schemas.openxmlformats.org/markup-compatibility/2006">
                <mc:Choice xmlns:v="urn:schemas-microsoft-com:vml" Requires="v">
                  <p:oleObj spid="_x0000_s375888" name="Equation" r:id="rId6" imgW="5359320" imgH="457200" progId="Equation.DSMT4">
                    <p:embed/>
                  </p:oleObj>
                </mc:Choice>
                <mc:Fallback>
                  <p:oleObj name="Equation" r:id="rId6" imgW="5359320" imgH="457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 y="2349"/>
                          <a:ext cx="5185"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75561" name="Picture 9"/>
            <p:cNvPicPr>
              <a:picLocks noChangeAspect="1" noChangeArrowheads="1"/>
            </p:cNvPicPr>
            <p:nvPr/>
          </p:nvPicPr>
          <p:blipFill>
            <a:blip r:embed="rId8">
              <a:clrChange>
                <a:clrFrom>
                  <a:srgbClr val="FFFFFF"/>
                </a:clrFrom>
                <a:clrTo>
                  <a:srgbClr val="FFFFFF">
                    <a:alpha val="0"/>
                  </a:srgbClr>
                </a:clrTo>
              </a:clrChange>
            </a:blip>
            <a:srcRect t="29803"/>
            <a:stretch>
              <a:fillRect/>
            </a:stretch>
          </p:blipFill>
          <p:spPr bwMode="auto">
            <a:xfrm>
              <a:off x="1349" y="2909"/>
              <a:ext cx="3876" cy="716"/>
            </a:xfrm>
            <a:prstGeom prst="rect">
              <a:avLst/>
            </a:prstGeom>
            <a:noFill/>
            <a:ln w="9525">
              <a:noFill/>
              <a:miter lim="800000"/>
              <a:headEnd/>
              <a:tailEnd/>
            </a:ln>
            <a:effectLst/>
          </p:spPr>
        </p:pic>
        <p:sp>
          <p:nvSpPr>
            <p:cNvPr id="1175564" name="Text Box 12"/>
            <p:cNvSpPr txBox="1">
              <a:spLocks noChangeArrowheads="1"/>
            </p:cNvSpPr>
            <p:nvPr/>
          </p:nvSpPr>
          <p:spPr bwMode="auto">
            <a:xfrm>
              <a:off x="1651" y="2650"/>
              <a:ext cx="233" cy="288"/>
            </a:xfrm>
            <a:prstGeom prst="rect">
              <a:avLst/>
            </a:prstGeom>
            <a:noFill/>
            <a:ln w="9525">
              <a:noFill/>
              <a:miter lim="800000"/>
              <a:headEnd/>
              <a:tailEnd/>
            </a:ln>
            <a:effectLst/>
          </p:spPr>
          <p:txBody>
            <a:bodyPr wrap="none">
              <a:prstTxWarp prst="textNoShape">
                <a:avLst/>
              </a:prstTxWarp>
              <a:spAutoFit/>
            </a:bodyPr>
            <a:lstStyle/>
            <a:p>
              <a:r>
                <a:rPr lang="en-US" sz="2400"/>
                <a:t>p</a:t>
              </a:r>
            </a:p>
          </p:txBody>
        </p:sp>
        <p:sp>
          <p:nvSpPr>
            <p:cNvPr id="1175565" name="Text Box 13"/>
            <p:cNvSpPr txBox="1">
              <a:spLocks noChangeArrowheads="1"/>
            </p:cNvSpPr>
            <p:nvPr/>
          </p:nvSpPr>
          <p:spPr bwMode="auto">
            <a:xfrm>
              <a:off x="4738" y="2667"/>
              <a:ext cx="191" cy="288"/>
            </a:xfrm>
            <a:prstGeom prst="rect">
              <a:avLst/>
            </a:prstGeom>
            <a:noFill/>
            <a:ln w="9525">
              <a:noFill/>
              <a:miter lim="800000"/>
              <a:headEnd/>
              <a:tailEnd/>
            </a:ln>
            <a:effectLst/>
          </p:spPr>
          <p:txBody>
            <a:bodyPr wrap="none">
              <a:prstTxWarp prst="textNoShape">
                <a:avLst/>
              </a:prstTxWarp>
              <a:spAutoFit/>
            </a:bodyPr>
            <a:lstStyle/>
            <a:p>
              <a:r>
                <a:rPr lang="en-US" sz="2400"/>
                <a:t>r</a:t>
              </a:r>
            </a:p>
          </p:txBody>
        </p:sp>
        <p:sp>
          <p:nvSpPr>
            <p:cNvPr id="1175566" name="Text Box 14"/>
            <p:cNvSpPr txBox="1">
              <a:spLocks noChangeArrowheads="1"/>
            </p:cNvSpPr>
            <p:nvPr/>
          </p:nvSpPr>
          <p:spPr bwMode="auto">
            <a:xfrm>
              <a:off x="3378" y="2640"/>
              <a:ext cx="233" cy="288"/>
            </a:xfrm>
            <a:prstGeom prst="rect">
              <a:avLst/>
            </a:prstGeom>
            <a:noFill/>
            <a:ln w="9525">
              <a:noFill/>
              <a:miter lim="800000"/>
              <a:headEnd/>
              <a:tailEnd/>
            </a:ln>
            <a:effectLst/>
          </p:spPr>
          <p:txBody>
            <a:bodyPr wrap="none">
              <a:prstTxWarp prst="textNoShape">
                <a:avLst/>
              </a:prstTxWarp>
              <a:spAutoFit/>
            </a:bodyPr>
            <a:lstStyle/>
            <a:p>
              <a:r>
                <a:rPr lang="en-US" sz="2400"/>
                <a:t>q</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8387" name="Picture 3" descr="fig7-2"/>
          <p:cNvPicPr>
            <a:picLocks noChangeAspect="1" noChangeArrowheads="1"/>
          </p:cNvPicPr>
          <p:nvPr/>
        </p:nvPicPr>
        <p:blipFill>
          <a:blip r:embed="rId2">
            <a:clrChange>
              <a:clrFrom>
                <a:srgbClr val="F5F5F5"/>
              </a:clrFrom>
              <a:clrTo>
                <a:srgbClr val="F5F5F5">
                  <a:alpha val="0"/>
                </a:srgbClr>
              </a:clrTo>
            </a:clrChange>
          </a:blip>
          <a:srcRect r="37230" b="56653"/>
          <a:stretch>
            <a:fillRect/>
          </a:stretch>
        </p:blipFill>
        <p:spPr bwMode="auto">
          <a:xfrm>
            <a:off x="3930650" y="1473200"/>
            <a:ext cx="5099050" cy="1069975"/>
          </a:xfrm>
          <a:prstGeom prst="rect">
            <a:avLst/>
          </a:prstGeom>
          <a:noFill/>
        </p:spPr>
      </p:pic>
      <p:sp>
        <p:nvSpPr>
          <p:cNvPr id="1168389" name="Rectangle 5"/>
          <p:cNvSpPr>
            <a:spLocks noGrp="1" noChangeArrowheads="1"/>
          </p:cNvSpPr>
          <p:nvPr>
            <p:ph type="body" idx="1"/>
          </p:nvPr>
        </p:nvSpPr>
        <p:spPr>
          <a:xfrm>
            <a:off x="285750" y="1997075"/>
            <a:ext cx="3694113" cy="3454400"/>
          </a:xfrm>
        </p:spPr>
        <p:txBody>
          <a:bodyPr/>
          <a:lstStyle/>
          <a:p>
            <a:r>
              <a:rPr lang="en-US" sz="2000"/>
              <a:t>3 subsets are maintained</a:t>
            </a:r>
          </a:p>
          <a:p>
            <a:pPr lvl="1"/>
            <a:r>
              <a:rPr lang="en-US" sz="1800"/>
              <a:t>One containing values less than or equal to the pivot</a:t>
            </a:r>
          </a:p>
          <a:p>
            <a:pPr lvl="1"/>
            <a:r>
              <a:rPr lang="en-US" sz="1800"/>
              <a:t>One containing values greater than the pivot</a:t>
            </a:r>
          </a:p>
          <a:p>
            <a:pPr lvl="1"/>
            <a:r>
              <a:rPr lang="en-US" sz="1800"/>
              <a:t>One containing values yet to be processed</a:t>
            </a:r>
          </a:p>
        </p:txBody>
      </p:sp>
      <p:sp>
        <p:nvSpPr>
          <p:cNvPr id="1168388" name="Rectangle 4"/>
          <p:cNvSpPr>
            <a:spLocks noGrp="1" noChangeArrowheads="1"/>
          </p:cNvSpPr>
          <p:nvPr>
            <p:ph type="title"/>
          </p:nvPr>
        </p:nvSpPr>
        <p:spPr/>
        <p:txBody>
          <a:bodyPr/>
          <a:lstStyle/>
          <a:p>
            <a:r>
              <a:rPr lang="en-US"/>
              <a:t>Loop Invariant</a:t>
            </a:r>
          </a:p>
        </p:txBody>
      </p:sp>
      <p:sp>
        <p:nvSpPr>
          <p:cNvPr id="1168392" name="Freeform 8"/>
          <p:cNvSpPr>
            <a:spLocks/>
          </p:cNvSpPr>
          <p:nvPr/>
        </p:nvSpPr>
        <p:spPr bwMode="auto">
          <a:xfrm>
            <a:off x="3900488" y="2479675"/>
            <a:ext cx="922337" cy="292100"/>
          </a:xfrm>
          <a:custGeom>
            <a:avLst/>
            <a:gdLst/>
            <a:ahLst/>
            <a:cxnLst>
              <a:cxn ang="0">
                <a:pos x="0" y="184"/>
              </a:cxn>
              <a:cxn ang="0">
                <a:pos x="581" y="184"/>
              </a:cxn>
              <a:cxn ang="0">
                <a:pos x="581" y="0"/>
              </a:cxn>
            </a:cxnLst>
            <a:rect l="0" t="0" r="r" b="b"/>
            <a:pathLst>
              <a:path w="581" h="184">
                <a:moveTo>
                  <a:pt x="0" y="184"/>
                </a:moveTo>
                <a:lnTo>
                  <a:pt x="581" y="184"/>
                </a:lnTo>
                <a:lnTo>
                  <a:pt x="581"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168393" name="Freeform 9"/>
          <p:cNvSpPr>
            <a:spLocks/>
          </p:cNvSpPr>
          <p:nvPr/>
        </p:nvSpPr>
        <p:spPr bwMode="auto">
          <a:xfrm>
            <a:off x="3879850" y="2506663"/>
            <a:ext cx="2400300" cy="979487"/>
          </a:xfrm>
          <a:custGeom>
            <a:avLst/>
            <a:gdLst/>
            <a:ahLst/>
            <a:cxnLst>
              <a:cxn ang="0">
                <a:pos x="0" y="513"/>
              </a:cxn>
              <a:cxn ang="0">
                <a:pos x="1512" y="513"/>
              </a:cxn>
              <a:cxn ang="0">
                <a:pos x="1512" y="0"/>
              </a:cxn>
            </a:cxnLst>
            <a:rect l="0" t="0" r="r" b="b"/>
            <a:pathLst>
              <a:path w="1512" h="513">
                <a:moveTo>
                  <a:pt x="0" y="513"/>
                </a:moveTo>
                <a:lnTo>
                  <a:pt x="1512" y="513"/>
                </a:lnTo>
                <a:lnTo>
                  <a:pt x="1512"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168395" name="Freeform 11"/>
          <p:cNvSpPr>
            <a:spLocks/>
          </p:cNvSpPr>
          <p:nvPr/>
        </p:nvSpPr>
        <p:spPr bwMode="auto">
          <a:xfrm>
            <a:off x="3886200" y="2530475"/>
            <a:ext cx="4051300" cy="1584325"/>
          </a:xfrm>
          <a:custGeom>
            <a:avLst/>
            <a:gdLst/>
            <a:ahLst/>
            <a:cxnLst>
              <a:cxn ang="0">
                <a:pos x="0" y="886"/>
              </a:cxn>
              <a:cxn ang="0">
                <a:pos x="2556" y="886"/>
              </a:cxn>
              <a:cxn ang="0">
                <a:pos x="2556" y="0"/>
              </a:cxn>
            </a:cxnLst>
            <a:rect l="0" t="0" r="r" b="b"/>
            <a:pathLst>
              <a:path w="2556" h="886">
                <a:moveTo>
                  <a:pt x="0" y="886"/>
                </a:moveTo>
                <a:lnTo>
                  <a:pt x="2556" y="886"/>
                </a:lnTo>
                <a:lnTo>
                  <a:pt x="2556" y="0"/>
                </a:ln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pic>
        <p:nvPicPr>
          <p:cNvPr id="1168396"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54100" y="4562475"/>
            <a:ext cx="5448300" cy="1809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8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3748" name="Rectangle 4"/>
          <p:cNvSpPr>
            <a:spLocks noGrp="1" noChangeArrowheads="1"/>
          </p:cNvSpPr>
          <p:nvPr>
            <p:ph type="title"/>
          </p:nvPr>
        </p:nvSpPr>
        <p:spPr/>
        <p:txBody>
          <a:bodyPr/>
          <a:lstStyle/>
          <a:p>
            <a:r>
              <a:rPr lang="en-US"/>
              <a:t>Maintaining Loop Invariant</a:t>
            </a:r>
          </a:p>
        </p:txBody>
      </p:sp>
      <p:grpSp>
        <p:nvGrpSpPr>
          <p:cNvPr id="2" name="Group 9"/>
          <p:cNvGrpSpPr>
            <a:grpSpLocks/>
          </p:cNvGrpSpPr>
          <p:nvPr/>
        </p:nvGrpSpPr>
        <p:grpSpPr bwMode="auto">
          <a:xfrm>
            <a:off x="0" y="1552575"/>
            <a:ext cx="8907463" cy="1825625"/>
            <a:chOff x="0" y="974"/>
            <a:chExt cx="5611" cy="1150"/>
          </a:xfrm>
        </p:grpSpPr>
        <p:sp>
          <p:nvSpPr>
            <p:cNvPr id="1183749" name="Rectangle 5"/>
            <p:cNvSpPr>
              <a:spLocks noChangeArrowheads="1"/>
            </p:cNvSpPr>
            <p:nvPr/>
          </p:nvSpPr>
          <p:spPr bwMode="auto">
            <a:xfrm>
              <a:off x="0" y="1008"/>
              <a:ext cx="2652" cy="1002"/>
            </a:xfrm>
            <a:prstGeom prst="rect">
              <a:avLst/>
            </a:prstGeom>
            <a:noFill/>
            <a:ln w="9525">
              <a:noFill/>
              <a:miter lim="800000"/>
              <a:headEnd/>
              <a:tailEnd/>
            </a:ln>
            <a:effectLst/>
          </p:spPr>
          <p:txBody>
            <a:bodyPr>
              <a:prstTxWarp prst="textNoShape">
                <a:avLst/>
              </a:prstTxWarp>
            </a:bodyPr>
            <a:lstStyle/>
            <a:p>
              <a:pPr marL="342900" indent="-342900">
                <a:spcBef>
                  <a:spcPct val="150000"/>
                </a:spcBef>
                <a:buFontTx/>
                <a:buChar char="•"/>
              </a:pPr>
              <a:r>
                <a:rPr lang="en-US" sz="1800" b="0"/>
                <a:t>Consider element at location j</a:t>
              </a:r>
            </a:p>
            <a:p>
              <a:pPr marL="742950" lvl="1" indent="-285750">
                <a:spcBef>
                  <a:spcPct val="150000"/>
                </a:spcBef>
                <a:buFontTx/>
                <a:buChar char="–"/>
              </a:pPr>
              <a:r>
                <a:rPr lang="en-US" sz="1600" b="0">
                  <a:ea typeface="ＭＳ Ｐゴシック" pitchFamily="35" charset="-128"/>
                </a:rPr>
                <a:t>If greater than pivot, incorporate into ‘&gt; set’ by  incrementing j.</a:t>
              </a:r>
            </a:p>
          </p:txBody>
        </p:sp>
        <p:pic>
          <p:nvPicPr>
            <p:cNvPr id="1183750" name="Picture 6" descr="fig7-3"/>
            <p:cNvPicPr>
              <a:picLocks noChangeAspect="1" noChangeArrowheads="1"/>
            </p:cNvPicPr>
            <p:nvPr/>
          </p:nvPicPr>
          <p:blipFill>
            <a:blip r:embed="rId2">
              <a:clrChange>
                <a:clrFrom>
                  <a:srgbClr val="F5F5F5"/>
                </a:clrFrom>
                <a:clrTo>
                  <a:srgbClr val="F5F5F5">
                    <a:alpha val="0"/>
                  </a:srgbClr>
                </a:clrTo>
              </a:clrChange>
            </a:blip>
            <a:srcRect l="8189" r="30963" b="62427"/>
            <a:stretch>
              <a:fillRect/>
            </a:stretch>
          </p:blipFill>
          <p:spPr bwMode="auto">
            <a:xfrm>
              <a:off x="3124" y="974"/>
              <a:ext cx="2487" cy="1150"/>
            </a:xfrm>
            <a:prstGeom prst="rect">
              <a:avLst/>
            </a:prstGeom>
            <a:noFill/>
          </p:spPr>
        </p:pic>
      </p:grpSp>
      <p:grpSp>
        <p:nvGrpSpPr>
          <p:cNvPr id="3" name="Group 12"/>
          <p:cNvGrpSpPr>
            <a:grpSpLocks/>
          </p:cNvGrpSpPr>
          <p:nvPr/>
        </p:nvGrpSpPr>
        <p:grpSpPr bwMode="auto">
          <a:xfrm>
            <a:off x="0" y="4000500"/>
            <a:ext cx="8934450" cy="1736725"/>
            <a:chOff x="0" y="2520"/>
            <a:chExt cx="5628" cy="1094"/>
          </a:xfrm>
        </p:grpSpPr>
        <p:sp>
          <p:nvSpPr>
            <p:cNvPr id="1183751" name="Rectangle 7"/>
            <p:cNvSpPr>
              <a:spLocks noChangeArrowheads="1"/>
            </p:cNvSpPr>
            <p:nvPr/>
          </p:nvSpPr>
          <p:spPr bwMode="auto">
            <a:xfrm>
              <a:off x="0" y="2734"/>
              <a:ext cx="2669" cy="840"/>
            </a:xfrm>
            <a:prstGeom prst="rect">
              <a:avLst/>
            </a:prstGeom>
            <a:noFill/>
            <a:ln w="9525">
              <a:noFill/>
              <a:miter lim="800000"/>
              <a:headEnd/>
              <a:tailEnd/>
            </a:ln>
            <a:effectLst/>
          </p:spPr>
          <p:txBody>
            <a:bodyPr>
              <a:prstTxWarp prst="textNoShape">
                <a:avLst/>
              </a:prstTxWarp>
            </a:bodyPr>
            <a:lstStyle/>
            <a:p>
              <a:pPr marL="742950" lvl="1" indent="-285750">
                <a:spcBef>
                  <a:spcPct val="50000"/>
                </a:spcBef>
                <a:buFontTx/>
                <a:buChar char="–"/>
              </a:pPr>
              <a:r>
                <a:rPr lang="en-US" sz="1600" b="0">
                  <a:ea typeface="ＭＳ Ｐゴシック" pitchFamily="35" charset="-128"/>
                </a:rPr>
                <a:t>If less than or equal to pivot, incorporate into ‘≤ set’ by swapping with element at location i+1 and incrementing both i and j.</a:t>
              </a:r>
            </a:p>
            <a:p>
              <a:pPr marL="342900" indent="-342900">
                <a:spcBef>
                  <a:spcPct val="50000"/>
                </a:spcBef>
                <a:buFontTx/>
                <a:buChar char="•"/>
              </a:pPr>
              <a:endParaRPr lang="en-US" sz="1800" b="0"/>
            </a:p>
          </p:txBody>
        </p:sp>
        <p:pic>
          <p:nvPicPr>
            <p:cNvPr id="1183752" name="Picture 8" descr="fig7-3"/>
            <p:cNvPicPr>
              <a:picLocks noChangeAspect="1" noChangeArrowheads="1"/>
            </p:cNvPicPr>
            <p:nvPr/>
          </p:nvPicPr>
          <p:blipFill>
            <a:blip r:embed="rId2">
              <a:clrChange>
                <a:clrFrom>
                  <a:srgbClr val="F5F5F5"/>
                </a:clrFrom>
                <a:clrTo>
                  <a:srgbClr val="F5F5F5">
                    <a:alpha val="0"/>
                  </a:srgbClr>
                </a:clrTo>
              </a:clrChange>
            </a:blip>
            <a:srcRect l="8189" t="42212" r="30963" b="22044"/>
            <a:stretch>
              <a:fillRect/>
            </a:stretch>
          </p:blipFill>
          <p:spPr bwMode="auto">
            <a:xfrm>
              <a:off x="3141" y="2520"/>
              <a:ext cx="2487" cy="1094"/>
            </a:xfrm>
            <a:prstGeom prst="rect">
              <a:avLst/>
            </a:prstGeom>
            <a:noFill/>
          </p:spPr>
        </p:pic>
      </p:grpSp>
      <p:grpSp>
        <p:nvGrpSpPr>
          <p:cNvPr id="4" name="Group 14"/>
          <p:cNvGrpSpPr>
            <a:grpSpLocks/>
          </p:cNvGrpSpPr>
          <p:nvPr/>
        </p:nvGrpSpPr>
        <p:grpSpPr bwMode="auto">
          <a:xfrm>
            <a:off x="-46038" y="5507038"/>
            <a:ext cx="8197851" cy="779462"/>
            <a:chOff x="-29" y="3469"/>
            <a:chExt cx="5164" cy="491"/>
          </a:xfrm>
        </p:grpSpPr>
        <p:sp>
          <p:nvSpPr>
            <p:cNvPr id="1183755" name="Rectangle 11"/>
            <p:cNvSpPr>
              <a:spLocks noChangeArrowheads="1"/>
            </p:cNvSpPr>
            <p:nvPr/>
          </p:nvSpPr>
          <p:spPr bwMode="auto">
            <a:xfrm>
              <a:off x="-29" y="3705"/>
              <a:ext cx="3281" cy="255"/>
            </a:xfrm>
            <a:prstGeom prst="rect">
              <a:avLst/>
            </a:prstGeom>
            <a:noFill/>
            <a:ln w="9525">
              <a:noFill/>
              <a:miter lim="800000"/>
              <a:headEnd/>
              <a:tailEnd/>
            </a:ln>
            <a:effectLst/>
          </p:spPr>
          <p:txBody>
            <a:bodyPr>
              <a:prstTxWarp prst="textNoShape">
                <a:avLst/>
              </a:prstTxWarp>
            </a:bodyPr>
            <a:lstStyle/>
            <a:p>
              <a:pPr marL="742950" lvl="1" indent="-285750">
                <a:spcBef>
                  <a:spcPct val="50000"/>
                </a:spcBef>
                <a:buFontTx/>
                <a:buChar char="–"/>
              </a:pPr>
              <a:r>
                <a:rPr lang="en-US" sz="1600" b="0">
                  <a:solidFill>
                    <a:srgbClr val="CC0000"/>
                  </a:solidFill>
                  <a:ea typeface="ＭＳ Ｐゴシック" pitchFamily="35" charset="-128"/>
                </a:rPr>
                <a:t>Measure of progress:  size of unprocessed set.</a:t>
              </a:r>
            </a:p>
          </p:txBody>
        </p:sp>
        <p:sp>
          <p:nvSpPr>
            <p:cNvPr id="1183757" name="Freeform 13"/>
            <p:cNvSpPr>
              <a:spLocks/>
            </p:cNvSpPr>
            <p:nvPr/>
          </p:nvSpPr>
          <p:spPr bwMode="auto">
            <a:xfrm>
              <a:off x="3228" y="3469"/>
              <a:ext cx="1907" cy="349"/>
            </a:xfrm>
            <a:custGeom>
              <a:avLst/>
              <a:gdLst/>
              <a:ahLst/>
              <a:cxnLst>
                <a:cxn ang="0">
                  <a:pos x="0" y="349"/>
                </a:cxn>
                <a:cxn ang="0">
                  <a:pos x="1907" y="349"/>
                </a:cxn>
                <a:cxn ang="0">
                  <a:pos x="1907" y="0"/>
                </a:cxn>
              </a:cxnLst>
              <a:rect l="0" t="0" r="r" b="b"/>
              <a:pathLst>
                <a:path w="1907" h="349">
                  <a:moveTo>
                    <a:pt x="0" y="349"/>
                  </a:moveTo>
                  <a:lnTo>
                    <a:pt x="1907" y="349"/>
                  </a:lnTo>
                  <a:lnTo>
                    <a:pt x="1907" y="0"/>
                  </a:lnTo>
                </a:path>
              </a:pathLst>
            </a:custGeom>
            <a:noFill/>
            <a:ln w="28575" cmpd="sng">
              <a:solidFill>
                <a:srgbClr val="CC0000"/>
              </a:solidFill>
              <a:round/>
              <a:headEnd type="none" w="med" len="me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0436" name="Rectangle 4"/>
          <p:cNvSpPr>
            <a:spLocks noGrp="1" noChangeArrowheads="1"/>
          </p:cNvSpPr>
          <p:nvPr>
            <p:ph type="title"/>
          </p:nvPr>
        </p:nvSpPr>
        <p:spPr/>
        <p:txBody>
          <a:bodyPr/>
          <a:lstStyle/>
          <a:p>
            <a:r>
              <a:rPr lang="en-US"/>
              <a:t>Maintaining Loop Invariant</a:t>
            </a:r>
          </a:p>
        </p:txBody>
      </p:sp>
      <p:pic>
        <p:nvPicPr>
          <p:cNvPr id="1170437" name="Picture 5"/>
          <p:cNvPicPr>
            <a:picLocks noChangeAspect="1" noChangeArrowheads="1"/>
          </p:cNvPicPr>
          <p:nvPr/>
        </p:nvPicPr>
        <p:blipFill>
          <a:blip r:embed="rId2">
            <a:clrChange>
              <a:clrFrom>
                <a:srgbClr val="F5F5F5"/>
              </a:clrFrom>
              <a:clrTo>
                <a:srgbClr val="F5F5F5">
                  <a:alpha val="0"/>
                </a:srgbClr>
              </a:clrTo>
            </a:clrChange>
          </a:blip>
          <a:srcRect l="2028" t="3952" r="2522" b="3952"/>
          <a:stretch>
            <a:fillRect/>
          </a:stretch>
        </p:blipFill>
        <p:spPr bwMode="auto">
          <a:xfrm>
            <a:off x="185738" y="1195388"/>
            <a:ext cx="5089525" cy="3133725"/>
          </a:xfrm>
          <a:prstGeom prst="rect">
            <a:avLst/>
          </a:prstGeom>
          <a:noFill/>
          <a:ln w="9525">
            <a:noFill/>
            <a:miter lim="800000"/>
            <a:headEnd/>
            <a:tailEnd/>
          </a:ln>
          <a:effectLst/>
        </p:spPr>
      </p:pic>
      <p:pic>
        <p:nvPicPr>
          <p:cNvPr id="1170438"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1925" y="4562475"/>
            <a:ext cx="5448300" cy="1809750"/>
          </a:xfrm>
          <a:prstGeom prst="rect">
            <a:avLst/>
          </a:prstGeom>
          <a:noFill/>
          <a:ln w="9525">
            <a:noFill/>
            <a:miter lim="800000"/>
            <a:headEnd/>
            <a:tailEnd/>
          </a:ln>
          <a:effectLst/>
        </p:spPr>
      </p:pic>
      <p:pic>
        <p:nvPicPr>
          <p:cNvPr id="1170441" name="Picture 9" descr="fig7-3"/>
          <p:cNvPicPr>
            <a:picLocks noChangeAspect="1" noChangeArrowheads="1"/>
          </p:cNvPicPr>
          <p:nvPr/>
        </p:nvPicPr>
        <p:blipFill>
          <a:blip r:embed="rId4">
            <a:clrChange>
              <a:clrFrom>
                <a:srgbClr val="F5F5F5"/>
              </a:clrFrom>
              <a:clrTo>
                <a:srgbClr val="F5F5F5">
                  <a:alpha val="0"/>
                </a:srgbClr>
              </a:clrTo>
            </a:clrChange>
          </a:blip>
          <a:srcRect l="8189" r="30963" b="62427"/>
          <a:stretch>
            <a:fillRect/>
          </a:stretch>
        </p:blipFill>
        <p:spPr bwMode="auto">
          <a:xfrm>
            <a:off x="5168900" y="1552575"/>
            <a:ext cx="3948113" cy="1825625"/>
          </a:xfrm>
          <a:prstGeom prst="rect">
            <a:avLst/>
          </a:prstGeom>
          <a:noFill/>
        </p:spPr>
      </p:pic>
      <p:pic>
        <p:nvPicPr>
          <p:cNvPr id="1170444" name="Picture 12" descr="fig7-3"/>
          <p:cNvPicPr>
            <a:picLocks noChangeAspect="1" noChangeArrowheads="1"/>
          </p:cNvPicPr>
          <p:nvPr/>
        </p:nvPicPr>
        <p:blipFill>
          <a:blip r:embed="rId4">
            <a:clrChange>
              <a:clrFrom>
                <a:srgbClr val="F5F5F5"/>
              </a:clrFrom>
              <a:clrTo>
                <a:srgbClr val="F5F5F5">
                  <a:alpha val="0"/>
                </a:srgbClr>
              </a:clrTo>
            </a:clrChange>
          </a:blip>
          <a:srcRect l="8189" t="42212" r="30963" b="22044"/>
          <a:stretch>
            <a:fillRect/>
          </a:stretch>
        </p:blipFill>
        <p:spPr bwMode="auto">
          <a:xfrm>
            <a:off x="5195888" y="4000500"/>
            <a:ext cx="3948112" cy="173672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t>Establishing Loop Invariant</a:t>
            </a:r>
          </a:p>
        </p:txBody>
      </p:sp>
      <p:pic>
        <p:nvPicPr>
          <p:cNvPr id="118579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37225" y="2438400"/>
            <a:ext cx="3086100" cy="876300"/>
          </a:xfrm>
          <a:prstGeom prst="rect">
            <a:avLst/>
          </a:prstGeom>
          <a:noFill/>
          <a:ln w="9525">
            <a:noFill/>
            <a:miter lim="800000"/>
            <a:headEnd/>
            <a:tailEnd/>
          </a:ln>
          <a:effectLst/>
        </p:spPr>
      </p:pic>
      <p:pic>
        <p:nvPicPr>
          <p:cNvPr id="118579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1925" y="2103438"/>
            <a:ext cx="5448300" cy="1809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a:t>Establishing Postcondition</a:t>
            </a:r>
          </a:p>
        </p:txBody>
      </p:sp>
      <p:pic>
        <p:nvPicPr>
          <p:cNvPr id="1188867" name="Picture 3"/>
          <p:cNvPicPr>
            <a:picLocks noChangeAspect="1" noChangeArrowheads="1"/>
          </p:cNvPicPr>
          <p:nvPr/>
        </p:nvPicPr>
        <p:blipFill>
          <a:blip r:embed="rId3">
            <a:clrChange>
              <a:clrFrom>
                <a:srgbClr val="F5F5F5"/>
              </a:clrFrom>
              <a:clrTo>
                <a:srgbClr val="F5F5F5">
                  <a:alpha val="0"/>
                </a:srgbClr>
              </a:clrTo>
            </a:clrChange>
          </a:blip>
          <a:srcRect l="2028" t="3952" r="2522" b="3952"/>
          <a:stretch>
            <a:fillRect/>
          </a:stretch>
        </p:blipFill>
        <p:spPr bwMode="auto">
          <a:xfrm>
            <a:off x="185738" y="1195388"/>
            <a:ext cx="5089525" cy="3133725"/>
          </a:xfrm>
          <a:prstGeom prst="rect">
            <a:avLst/>
          </a:prstGeom>
          <a:noFill/>
          <a:ln w="9525">
            <a:noFill/>
            <a:miter lim="800000"/>
            <a:headEnd/>
            <a:tailEnd/>
          </a:ln>
          <a:effectLst/>
        </p:spPr>
      </p:pic>
      <p:grpSp>
        <p:nvGrpSpPr>
          <p:cNvPr id="2" name="Group 19"/>
          <p:cNvGrpSpPr>
            <a:grpSpLocks/>
          </p:cNvGrpSpPr>
          <p:nvPr/>
        </p:nvGrpSpPr>
        <p:grpSpPr bwMode="auto">
          <a:xfrm>
            <a:off x="161925" y="3446463"/>
            <a:ext cx="8848725" cy="2890837"/>
            <a:chOff x="102" y="2171"/>
            <a:chExt cx="5574" cy="1821"/>
          </a:xfrm>
        </p:grpSpPr>
        <p:graphicFrame>
          <p:nvGraphicFramePr>
            <p:cNvPr id="1188877" name="Object 13"/>
            <p:cNvGraphicFramePr>
              <a:graphicFrameLocks noChangeAspect="1"/>
            </p:cNvGraphicFramePr>
            <p:nvPr/>
          </p:nvGraphicFramePr>
          <p:xfrm>
            <a:off x="5020" y="2171"/>
            <a:ext cx="656" cy="178"/>
          </p:xfrm>
          <a:graphic>
            <a:graphicData uri="http://schemas.openxmlformats.org/presentationml/2006/ole">
              <mc:AlternateContent xmlns:mc="http://schemas.openxmlformats.org/markup-compatibility/2006">
                <mc:Choice xmlns:v="urn:schemas-microsoft-com:vml" Requires="v">
                  <p:oleObj spid="_x0000_s380973" name="Equation" r:id="rId4" imgW="749160" imgH="203040" progId="Equation.DSMT4">
                    <p:embed/>
                  </p:oleObj>
                </mc:Choice>
                <mc:Fallback>
                  <p:oleObj name="Equation" r:id="rId4" imgW="74916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 y="2171"/>
                          <a:ext cx="656" cy="17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3" name="Group 18"/>
            <p:cNvGrpSpPr>
              <a:grpSpLocks/>
            </p:cNvGrpSpPr>
            <p:nvPr/>
          </p:nvGrpSpPr>
          <p:grpSpPr bwMode="auto">
            <a:xfrm>
              <a:off x="102" y="2175"/>
              <a:ext cx="5271" cy="1817"/>
              <a:chOff x="102" y="2175"/>
              <a:chExt cx="5271" cy="1817"/>
            </a:xfrm>
          </p:grpSpPr>
          <p:pic>
            <p:nvPicPr>
              <p:cNvPr id="1188876"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2" y="2852"/>
                <a:ext cx="3432" cy="1140"/>
              </a:xfrm>
              <a:prstGeom prst="rect">
                <a:avLst/>
              </a:prstGeom>
              <a:noFill/>
              <a:ln w="9525">
                <a:noFill/>
                <a:miter lim="800000"/>
                <a:headEnd/>
                <a:tailEnd/>
              </a:ln>
              <a:effectLst/>
            </p:spPr>
          </p:pic>
          <p:grpSp>
            <p:nvGrpSpPr>
              <p:cNvPr id="4" name="Group 17"/>
              <p:cNvGrpSpPr>
                <a:grpSpLocks/>
              </p:cNvGrpSpPr>
              <p:nvPr/>
            </p:nvGrpSpPr>
            <p:grpSpPr bwMode="auto">
              <a:xfrm>
                <a:off x="3270" y="2175"/>
                <a:ext cx="2103" cy="1342"/>
                <a:chOff x="3270" y="2175"/>
                <a:chExt cx="2103" cy="1342"/>
              </a:xfrm>
            </p:grpSpPr>
            <p:pic>
              <p:nvPicPr>
                <p:cNvPr id="1188869"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70" y="2175"/>
                  <a:ext cx="1944" cy="522"/>
                </a:xfrm>
                <a:prstGeom prst="rect">
                  <a:avLst/>
                </a:prstGeom>
                <a:noFill/>
                <a:ln w="9525">
                  <a:noFill/>
                  <a:miter lim="800000"/>
                  <a:headEnd/>
                  <a:tailEnd/>
                </a:ln>
                <a:effectLst/>
              </p:spPr>
            </p:pic>
            <p:cxnSp>
              <p:nvCxnSpPr>
                <p:cNvPr id="1188879" name="AutoShape 15"/>
                <p:cNvCxnSpPr>
                  <a:cxnSpLocks noChangeShapeType="1"/>
                  <a:stCxn id="1188878" idx="1"/>
                  <a:endCxn id="0" idx="2"/>
                </p:cNvCxnSpPr>
                <p:nvPr/>
              </p:nvCxnSpPr>
              <p:spPr bwMode="auto">
                <a:xfrm flipV="1">
                  <a:off x="3728" y="2697"/>
                  <a:ext cx="514" cy="820"/>
                </a:xfrm>
                <a:prstGeom prst="bentConnector2">
                  <a:avLst/>
                </a:prstGeom>
                <a:noFill/>
                <a:ln w="9525">
                  <a:solidFill>
                    <a:schemeClr val="tx1"/>
                  </a:solidFill>
                  <a:miter lim="800000"/>
                  <a:headEnd/>
                  <a:tailEnd type="triangle" w="med" len="med"/>
                </a:ln>
                <a:effectLst/>
              </p:spPr>
            </p:cxnSp>
            <p:sp>
              <p:nvSpPr>
                <p:cNvPr id="1188880" name="Text Box 16"/>
                <p:cNvSpPr txBox="1">
                  <a:spLocks noChangeArrowheads="1"/>
                </p:cNvSpPr>
                <p:nvPr/>
              </p:nvSpPr>
              <p:spPr bwMode="auto">
                <a:xfrm>
                  <a:off x="4278" y="3064"/>
                  <a:ext cx="1095" cy="192"/>
                </a:xfrm>
                <a:prstGeom prst="rect">
                  <a:avLst/>
                </a:prstGeom>
                <a:noFill/>
                <a:ln w="9525">
                  <a:noFill/>
                  <a:miter lim="800000"/>
                  <a:headEnd/>
                  <a:tailEnd/>
                </a:ln>
                <a:effectLst/>
              </p:spPr>
              <p:txBody>
                <a:bodyPr wrap="none">
                  <a:prstTxWarp prst="textNoShape">
                    <a:avLst/>
                  </a:prstTxWarp>
                  <a:spAutoFit/>
                </a:bodyPr>
                <a:lstStyle/>
                <a:p>
                  <a:r>
                    <a:rPr lang="en-US" sz="1400"/>
                    <a:t>Exhaustive on exit</a:t>
                  </a:r>
                </a:p>
              </p:txBody>
            </p:sp>
          </p:grpSp>
        </p:grpSp>
        <p:sp>
          <p:nvSpPr>
            <p:cNvPr id="1188878" name="AutoShape 14"/>
            <p:cNvSpPr>
              <a:spLocks/>
            </p:cNvSpPr>
            <p:nvPr/>
          </p:nvSpPr>
          <p:spPr bwMode="auto">
            <a:xfrm>
              <a:off x="3393" y="3157"/>
              <a:ext cx="335" cy="719"/>
            </a:xfrm>
            <a:prstGeom prst="rightBrace">
              <a:avLst>
                <a:gd name="adj1" fmla="val 17886"/>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en-US"/>
              <a:t>Establishing Postcondition</a:t>
            </a:r>
          </a:p>
        </p:txBody>
      </p:sp>
      <p:pic>
        <p:nvPicPr>
          <p:cNvPr id="1187846" name="Picture 6"/>
          <p:cNvPicPr>
            <a:picLocks noChangeAspect="1" noChangeArrowheads="1"/>
          </p:cNvPicPr>
          <p:nvPr/>
        </p:nvPicPr>
        <p:blipFill>
          <a:blip r:embed="rId2">
            <a:clrChange>
              <a:clrFrom>
                <a:srgbClr val="F5F5F5"/>
              </a:clrFrom>
              <a:clrTo>
                <a:srgbClr val="F5F5F5">
                  <a:alpha val="0"/>
                </a:srgbClr>
              </a:clrTo>
            </a:clrChange>
          </a:blip>
          <a:srcRect l="2028" t="3952" r="2522" b="3952"/>
          <a:stretch>
            <a:fillRect/>
          </a:stretch>
        </p:blipFill>
        <p:spPr bwMode="auto">
          <a:xfrm>
            <a:off x="185738" y="1195388"/>
            <a:ext cx="5089525" cy="3133725"/>
          </a:xfrm>
          <a:prstGeom prst="rect">
            <a:avLst/>
          </a:prstGeom>
          <a:noFill/>
          <a:ln w="9525">
            <a:noFill/>
            <a:miter lim="800000"/>
            <a:headEnd/>
            <a:tailEnd/>
          </a:ln>
          <a:effectLst/>
        </p:spPr>
      </p:pic>
      <p:grpSp>
        <p:nvGrpSpPr>
          <p:cNvPr id="2" name="Group 13"/>
          <p:cNvGrpSpPr>
            <a:grpSpLocks/>
          </p:cNvGrpSpPr>
          <p:nvPr/>
        </p:nvGrpSpPr>
        <p:grpSpPr bwMode="auto">
          <a:xfrm>
            <a:off x="3941763" y="3432175"/>
            <a:ext cx="3392487" cy="1622425"/>
            <a:chOff x="2483" y="2162"/>
            <a:chExt cx="2137" cy="1022"/>
          </a:xfrm>
        </p:grpSpPr>
        <p:pic>
          <p:nvPicPr>
            <p:cNvPr id="118784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76" y="2662"/>
              <a:ext cx="1944" cy="522"/>
            </a:xfrm>
            <a:prstGeom prst="rect">
              <a:avLst/>
            </a:prstGeom>
            <a:noFill/>
            <a:ln w="9525">
              <a:noFill/>
              <a:miter lim="800000"/>
              <a:headEnd/>
              <a:tailEnd/>
            </a:ln>
            <a:effectLst/>
          </p:spPr>
        </p:pic>
        <p:grpSp>
          <p:nvGrpSpPr>
            <p:cNvPr id="3" name="Group 11"/>
            <p:cNvGrpSpPr>
              <a:grpSpLocks/>
            </p:cNvGrpSpPr>
            <p:nvPr/>
          </p:nvGrpSpPr>
          <p:grpSpPr bwMode="auto">
            <a:xfrm>
              <a:off x="2483" y="2162"/>
              <a:ext cx="1888" cy="508"/>
              <a:chOff x="2483" y="2162"/>
              <a:chExt cx="1888" cy="508"/>
            </a:xfrm>
          </p:grpSpPr>
          <p:sp>
            <p:nvSpPr>
              <p:cNvPr id="1187848" name="Freeform 8"/>
              <p:cNvSpPr>
                <a:spLocks/>
              </p:cNvSpPr>
              <p:nvPr/>
            </p:nvSpPr>
            <p:spPr bwMode="auto">
              <a:xfrm>
                <a:off x="3737" y="2495"/>
                <a:ext cx="634" cy="175"/>
              </a:xfrm>
              <a:custGeom>
                <a:avLst/>
                <a:gdLst/>
                <a:ahLst/>
                <a:cxnLst>
                  <a:cxn ang="0">
                    <a:pos x="0" y="175"/>
                  </a:cxn>
                  <a:cxn ang="0">
                    <a:pos x="326" y="1"/>
                  </a:cxn>
                  <a:cxn ang="0">
                    <a:pos x="634" y="170"/>
                  </a:cxn>
                </a:cxnLst>
                <a:rect l="0" t="0" r="r" b="b"/>
                <a:pathLst>
                  <a:path w="634" h="175">
                    <a:moveTo>
                      <a:pt x="0" y="175"/>
                    </a:moveTo>
                    <a:cubicBezTo>
                      <a:pt x="110" y="88"/>
                      <a:pt x="220" y="2"/>
                      <a:pt x="326" y="1"/>
                    </a:cubicBezTo>
                    <a:cubicBezTo>
                      <a:pt x="432" y="0"/>
                      <a:pt x="533" y="85"/>
                      <a:pt x="634" y="170"/>
                    </a:cubicBezTo>
                  </a:path>
                </a:pathLst>
              </a:custGeom>
              <a:noFill/>
              <a:ln w="28575" cmpd="sng">
                <a:solidFill>
                  <a:srgbClr val="CC0000"/>
                </a:solidFill>
                <a:round/>
                <a:headEnd type="triangle" w="med" len="med"/>
                <a:tailEnd type="triangle" w="med" len="med"/>
              </a:ln>
              <a:effectLst/>
            </p:spPr>
            <p:txBody>
              <a:bodyPr>
                <a:prstTxWarp prst="textNoShape">
                  <a:avLst/>
                </a:prstTxWarp>
              </a:bodyPr>
              <a:lstStyle/>
              <a:p>
                <a:endParaRPr lang="en-US"/>
              </a:p>
            </p:txBody>
          </p:sp>
          <p:sp>
            <p:nvSpPr>
              <p:cNvPr id="1187850" name="Freeform 10"/>
              <p:cNvSpPr>
                <a:spLocks/>
              </p:cNvSpPr>
              <p:nvPr/>
            </p:nvSpPr>
            <p:spPr bwMode="auto">
              <a:xfrm>
                <a:off x="2483" y="2162"/>
                <a:ext cx="1553" cy="330"/>
              </a:xfrm>
              <a:custGeom>
                <a:avLst/>
                <a:gdLst/>
                <a:ahLst/>
                <a:cxnLst>
                  <a:cxn ang="0">
                    <a:pos x="0" y="236"/>
                  </a:cxn>
                  <a:cxn ang="0">
                    <a:pos x="808" y="227"/>
                  </a:cxn>
                  <a:cxn ang="0">
                    <a:pos x="1312" y="17"/>
                  </a:cxn>
                  <a:cxn ang="0">
                    <a:pos x="1553" y="330"/>
                  </a:cxn>
                </a:cxnLst>
                <a:rect l="0" t="0" r="r" b="b"/>
                <a:pathLst>
                  <a:path w="1553" h="330">
                    <a:moveTo>
                      <a:pt x="0" y="236"/>
                    </a:moveTo>
                    <a:cubicBezTo>
                      <a:pt x="294" y="250"/>
                      <a:pt x="589" y="264"/>
                      <a:pt x="808" y="227"/>
                    </a:cubicBezTo>
                    <a:cubicBezTo>
                      <a:pt x="1027" y="190"/>
                      <a:pt x="1188" y="0"/>
                      <a:pt x="1312" y="17"/>
                    </a:cubicBezTo>
                    <a:cubicBezTo>
                      <a:pt x="1436" y="34"/>
                      <a:pt x="1494" y="182"/>
                      <a:pt x="1553" y="330"/>
                    </a:cubicBezTo>
                  </a:path>
                </a:pathLst>
              </a:custGeom>
              <a:noFill/>
              <a:ln w="28575" cmpd="sng">
                <a:solidFill>
                  <a:srgbClr val="CC0000"/>
                </a:solidFill>
                <a:round/>
                <a:headEnd/>
                <a:tailEnd/>
              </a:ln>
              <a:effectLst/>
            </p:spPr>
            <p:txBody>
              <a:bodyPr>
                <a:prstTxWarp prst="textNoShape">
                  <a:avLst/>
                </a:prstTxWarp>
              </a:bodyPr>
              <a:lstStyle/>
              <a:p>
                <a:endParaRPr lang="en-US"/>
              </a:p>
            </p:txBody>
          </p:sp>
        </p:grpSp>
      </p:grpSp>
      <p:grpSp>
        <p:nvGrpSpPr>
          <p:cNvPr id="4" name="Group 14"/>
          <p:cNvGrpSpPr>
            <a:grpSpLocks/>
          </p:cNvGrpSpPr>
          <p:nvPr/>
        </p:nvGrpSpPr>
        <p:grpSpPr bwMode="auto">
          <a:xfrm>
            <a:off x="2239963" y="3971925"/>
            <a:ext cx="5122862" cy="2157413"/>
            <a:chOff x="1411" y="2502"/>
            <a:chExt cx="3227" cy="1359"/>
          </a:xfrm>
        </p:grpSpPr>
        <p:pic>
          <p:nvPicPr>
            <p:cNvPr id="118784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70" y="3327"/>
              <a:ext cx="1968" cy="534"/>
            </a:xfrm>
            <a:prstGeom prst="rect">
              <a:avLst/>
            </a:prstGeom>
            <a:noFill/>
            <a:ln w="9525">
              <a:noFill/>
              <a:miter lim="800000"/>
              <a:headEnd/>
              <a:tailEnd/>
            </a:ln>
            <a:effectLst/>
          </p:spPr>
        </p:pic>
        <p:sp>
          <p:nvSpPr>
            <p:cNvPr id="1187852" name="Freeform 12"/>
            <p:cNvSpPr>
              <a:spLocks/>
            </p:cNvSpPr>
            <p:nvPr/>
          </p:nvSpPr>
          <p:spPr bwMode="auto">
            <a:xfrm>
              <a:off x="1411" y="2502"/>
              <a:ext cx="2554" cy="990"/>
            </a:xfrm>
            <a:custGeom>
              <a:avLst/>
              <a:gdLst/>
              <a:ahLst/>
              <a:cxnLst>
                <a:cxn ang="0">
                  <a:pos x="0" y="97"/>
                </a:cxn>
                <a:cxn ang="0">
                  <a:pos x="478" y="92"/>
                </a:cxn>
                <a:cxn ang="0">
                  <a:pos x="750" y="650"/>
                </a:cxn>
                <a:cxn ang="0">
                  <a:pos x="2291" y="726"/>
                </a:cxn>
                <a:cxn ang="0">
                  <a:pos x="2326" y="990"/>
                </a:cxn>
              </a:cxnLst>
              <a:rect l="0" t="0" r="r" b="b"/>
              <a:pathLst>
                <a:path w="2554" h="990">
                  <a:moveTo>
                    <a:pt x="0" y="97"/>
                  </a:moveTo>
                  <a:cubicBezTo>
                    <a:pt x="176" y="48"/>
                    <a:pt x="353" y="0"/>
                    <a:pt x="478" y="92"/>
                  </a:cubicBezTo>
                  <a:cubicBezTo>
                    <a:pt x="603" y="184"/>
                    <a:pt x="448" y="544"/>
                    <a:pt x="750" y="650"/>
                  </a:cubicBezTo>
                  <a:cubicBezTo>
                    <a:pt x="1052" y="756"/>
                    <a:pt x="2028" y="669"/>
                    <a:pt x="2291" y="726"/>
                  </a:cubicBezTo>
                  <a:cubicBezTo>
                    <a:pt x="2554" y="783"/>
                    <a:pt x="2440" y="886"/>
                    <a:pt x="2326" y="990"/>
                  </a:cubicBezTo>
                </a:path>
              </a:pathLst>
            </a:custGeom>
            <a:noFill/>
            <a:ln w="28575" cmpd="sng">
              <a:solidFill>
                <a:srgbClr val="CC0000"/>
              </a:solidFill>
              <a:round/>
              <a:headEnd type="none" w="med" len="med"/>
              <a:tailEnd type="triangle" w="med" len="me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b="1" dirty="0" smtClean="0">
                <a:solidFill>
                  <a:srgbClr val="800000"/>
                </a:solidFill>
              </a:rPr>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64" name="Rectangle 4"/>
          <p:cNvSpPr>
            <a:spLocks noGrp="1" noChangeArrowheads="1"/>
          </p:cNvSpPr>
          <p:nvPr>
            <p:ph type="title"/>
          </p:nvPr>
        </p:nvSpPr>
        <p:spPr>
          <a:xfrm>
            <a:off x="457200" y="0"/>
            <a:ext cx="8229600" cy="768350"/>
          </a:xfrm>
        </p:spPr>
        <p:txBody>
          <a:bodyPr/>
          <a:lstStyle/>
          <a:p>
            <a:r>
              <a:rPr lang="en-US" dirty="0"/>
              <a:t>An Example</a:t>
            </a:r>
          </a:p>
        </p:txBody>
      </p:sp>
      <p:pic>
        <p:nvPicPr>
          <p:cNvPr id="116736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2588" y="623428"/>
            <a:ext cx="4313378" cy="5731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US" dirty="0" smtClean="0"/>
              <a:t>In-Place Partitioning:  Running </a:t>
            </a:r>
            <a:r>
              <a:rPr lang="en-US" dirty="0"/>
              <a:t>Time </a:t>
            </a:r>
            <a:endParaRPr lang="en-CA" dirty="0"/>
          </a:p>
        </p:txBody>
      </p:sp>
      <p:sp>
        <p:nvSpPr>
          <p:cNvPr id="1127427" name="Rectangle 3"/>
          <p:cNvSpPr>
            <a:spLocks noGrp="1" noChangeArrowheads="1"/>
          </p:cNvSpPr>
          <p:nvPr>
            <p:ph type="body" idx="1"/>
          </p:nvPr>
        </p:nvSpPr>
        <p:spPr>
          <a:xfrm>
            <a:off x="838200" y="1296988"/>
            <a:ext cx="7772400" cy="574675"/>
          </a:xfrm>
        </p:spPr>
        <p:txBody>
          <a:bodyPr/>
          <a:lstStyle/>
          <a:p>
            <a:pPr algn="ctr">
              <a:lnSpc>
                <a:spcPct val="90000"/>
              </a:lnSpc>
              <a:buFontTx/>
              <a:buNone/>
            </a:pPr>
            <a:r>
              <a:rPr lang="en-US" dirty="0"/>
              <a:t>Each iteration takes</a:t>
            </a:r>
            <a:r>
              <a:rPr lang="en-US" dirty="0" smtClean="0"/>
              <a:t> </a:t>
            </a:r>
            <a:r>
              <a:rPr lang="en-CA" sz="2000" dirty="0" smtClean="0">
                <a:sym typeface="Symbol" pitchFamily="35" charset="2"/>
              </a:rPr>
              <a:t>O</a:t>
            </a:r>
            <a:r>
              <a:rPr lang="en-US" dirty="0" smtClean="0"/>
              <a:t>(</a:t>
            </a:r>
            <a:r>
              <a:rPr lang="en-US" dirty="0"/>
              <a:t>1) time </a:t>
            </a:r>
            <a:r>
              <a:rPr lang="en-US" dirty="0" err="1">
                <a:sym typeface="Wingdings" pitchFamily="35" charset="2"/>
              </a:rPr>
              <a:t></a:t>
            </a:r>
            <a:r>
              <a:rPr lang="en-US" dirty="0" err="1"/>
              <a:t>Total</a:t>
            </a:r>
            <a:r>
              <a:rPr lang="en-US" dirty="0"/>
              <a:t> </a:t>
            </a:r>
            <a:r>
              <a:rPr lang="en-US" sz="2800" dirty="0">
                <a:ea typeface="Times New Roman" pitchFamily="35" charset="0"/>
                <a:cs typeface="Times New Roman" pitchFamily="35" charset="0"/>
              </a:rPr>
              <a:t>=</a:t>
            </a:r>
            <a:r>
              <a:rPr lang="en-US" sz="2800" dirty="0" smtClean="0">
                <a:ea typeface="Times New Roman" pitchFamily="35" charset="0"/>
                <a:cs typeface="Times New Roman" pitchFamily="35" charset="0"/>
              </a:rPr>
              <a:t> </a:t>
            </a:r>
            <a:r>
              <a:rPr lang="en-CA" sz="2000" dirty="0" err="1" smtClean="0">
                <a:sym typeface="Symbol" pitchFamily="35" charset="2"/>
              </a:rPr>
              <a:t>O</a:t>
            </a:r>
            <a:r>
              <a:rPr lang="en-US" dirty="0" smtClean="0"/>
              <a:t>(</a:t>
            </a:r>
            <a:r>
              <a:rPr lang="en-US" dirty="0" err="1"/>
              <a:t>n</a:t>
            </a:r>
            <a:r>
              <a:rPr lang="en-US" dirty="0"/>
              <a:t>) </a:t>
            </a:r>
          </a:p>
        </p:txBody>
      </p:sp>
      <p:pic>
        <p:nvPicPr>
          <p:cNvPr id="1127500" name="Picture 76" descr="fig7-3"/>
          <p:cNvPicPr>
            <a:picLocks noChangeAspect="1" noChangeArrowheads="1"/>
          </p:cNvPicPr>
          <p:nvPr/>
        </p:nvPicPr>
        <p:blipFill>
          <a:blip r:embed="rId2">
            <a:clrChange>
              <a:clrFrom>
                <a:srgbClr val="F5F5F5"/>
              </a:clrFrom>
              <a:clrTo>
                <a:srgbClr val="F5F5F5">
                  <a:alpha val="0"/>
                </a:srgbClr>
              </a:clrTo>
            </a:clrChange>
          </a:blip>
          <a:srcRect l="8189" r="30963" b="62427"/>
          <a:stretch>
            <a:fillRect/>
          </a:stretch>
        </p:blipFill>
        <p:spPr bwMode="auto">
          <a:xfrm>
            <a:off x="2857500" y="1865313"/>
            <a:ext cx="3948113" cy="1825625"/>
          </a:xfrm>
          <a:prstGeom prst="rect">
            <a:avLst/>
          </a:prstGeom>
          <a:noFill/>
        </p:spPr>
      </p:pic>
      <p:pic>
        <p:nvPicPr>
          <p:cNvPr id="1127501" name="Picture 77" descr="fig7-3"/>
          <p:cNvPicPr>
            <a:picLocks noChangeAspect="1" noChangeArrowheads="1"/>
          </p:cNvPicPr>
          <p:nvPr/>
        </p:nvPicPr>
        <p:blipFill>
          <a:blip r:embed="rId2">
            <a:clrChange>
              <a:clrFrom>
                <a:srgbClr val="F5F5F5"/>
              </a:clrFrom>
              <a:clrTo>
                <a:srgbClr val="F5F5F5">
                  <a:alpha val="0"/>
                </a:srgbClr>
              </a:clrTo>
            </a:clrChange>
          </a:blip>
          <a:srcRect l="8189" t="42212" r="30963" b="22044"/>
          <a:stretch>
            <a:fillRect/>
          </a:stretch>
        </p:blipFill>
        <p:spPr bwMode="auto">
          <a:xfrm>
            <a:off x="2884488" y="4000500"/>
            <a:ext cx="3948112" cy="1736725"/>
          </a:xfrm>
          <a:prstGeom prst="rect">
            <a:avLst/>
          </a:prstGeom>
          <a:noFill/>
        </p:spPr>
      </p:pic>
      <p:sp>
        <p:nvSpPr>
          <p:cNvPr id="1127502" name="Text Box 78"/>
          <p:cNvSpPr txBox="1">
            <a:spLocks noChangeArrowheads="1"/>
          </p:cNvSpPr>
          <p:nvPr/>
        </p:nvSpPr>
        <p:spPr bwMode="auto">
          <a:xfrm>
            <a:off x="2035175" y="3527425"/>
            <a:ext cx="4381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CC0000"/>
                </a:solidFill>
              </a:rPr>
              <a:t>or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US" dirty="0" smtClean="0"/>
              <a:t>In-Place Partitioning is NOT Stable</a:t>
            </a:r>
            <a:endParaRPr lang="en-CA" dirty="0"/>
          </a:p>
        </p:txBody>
      </p:sp>
      <p:pic>
        <p:nvPicPr>
          <p:cNvPr id="1127500" name="Picture 76" descr="fig7-3"/>
          <p:cNvPicPr>
            <a:picLocks noChangeAspect="1" noChangeArrowheads="1"/>
          </p:cNvPicPr>
          <p:nvPr/>
        </p:nvPicPr>
        <p:blipFill>
          <a:blip r:embed="rId2">
            <a:clrChange>
              <a:clrFrom>
                <a:srgbClr val="F5F5F5"/>
              </a:clrFrom>
              <a:clrTo>
                <a:srgbClr val="F5F5F5">
                  <a:alpha val="0"/>
                </a:srgbClr>
              </a:clrTo>
            </a:clrChange>
          </a:blip>
          <a:srcRect l="8189" r="30963" b="62427"/>
          <a:stretch>
            <a:fillRect/>
          </a:stretch>
        </p:blipFill>
        <p:spPr bwMode="auto">
          <a:xfrm>
            <a:off x="1939077" y="841085"/>
            <a:ext cx="5098531" cy="2357583"/>
          </a:xfrm>
          <a:prstGeom prst="rect">
            <a:avLst/>
          </a:prstGeom>
          <a:noFill/>
        </p:spPr>
      </p:pic>
      <p:pic>
        <p:nvPicPr>
          <p:cNvPr id="1127501" name="Picture 77" descr="fig7-3"/>
          <p:cNvPicPr>
            <a:picLocks noChangeAspect="1" noChangeArrowheads="1"/>
          </p:cNvPicPr>
          <p:nvPr/>
        </p:nvPicPr>
        <p:blipFill>
          <a:blip r:embed="rId2">
            <a:clrChange>
              <a:clrFrom>
                <a:srgbClr val="F5F5F5"/>
              </a:clrFrom>
              <a:clrTo>
                <a:srgbClr val="F5F5F5">
                  <a:alpha val="0"/>
                </a:srgbClr>
              </a:clrTo>
            </a:clrChange>
          </a:blip>
          <a:srcRect l="8189" t="42212" r="30963" b="22044"/>
          <a:stretch>
            <a:fillRect/>
          </a:stretch>
        </p:blipFill>
        <p:spPr bwMode="auto">
          <a:xfrm>
            <a:off x="1966065" y="3860809"/>
            <a:ext cx="5098529" cy="2242779"/>
          </a:xfrm>
          <a:prstGeom prst="rect">
            <a:avLst/>
          </a:prstGeom>
          <a:noFill/>
        </p:spPr>
      </p:pic>
      <p:sp>
        <p:nvSpPr>
          <p:cNvPr id="1127502" name="Text Box 78"/>
          <p:cNvSpPr txBox="1">
            <a:spLocks noChangeArrowheads="1"/>
          </p:cNvSpPr>
          <p:nvPr/>
        </p:nvSpPr>
        <p:spPr bwMode="auto">
          <a:xfrm>
            <a:off x="1398023" y="3198668"/>
            <a:ext cx="541054"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rgbClr val="CC0000"/>
                </a:solidFill>
              </a:rPr>
              <a:t>or</a:t>
            </a:r>
          </a:p>
        </p:txBody>
      </p:sp>
      <p:sp>
        <p:nvSpPr>
          <p:cNvPr id="8" name="Rectangle 7"/>
          <p:cNvSpPr/>
          <p:nvPr/>
        </p:nvSpPr>
        <p:spPr bwMode="auto">
          <a:xfrm>
            <a:off x="3311174" y="4161862"/>
            <a:ext cx="294846" cy="29484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
        <p:nvSpPr>
          <p:cNvPr id="9" name="Rectangle 8"/>
          <p:cNvSpPr/>
          <p:nvPr/>
        </p:nvSpPr>
        <p:spPr bwMode="auto">
          <a:xfrm>
            <a:off x="5096466" y="5368902"/>
            <a:ext cx="294846" cy="294846"/>
          </a:xfrm>
          <a:prstGeom prst="rect">
            <a:avLst/>
          </a:prstGeom>
          <a:solidFill>
            <a:srgbClr val="254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In-Place Quick-Sort Algorithm</a:t>
            </a:r>
            <a:endParaRPr lang="en-US" dirty="0"/>
          </a:p>
        </p:txBody>
      </p:sp>
      <p:sp>
        <p:nvSpPr>
          <p:cNvPr id="6" name="Content Placeholder 5"/>
          <p:cNvSpPr>
            <a:spLocks noGrp="1"/>
          </p:cNvSpPr>
          <p:nvPr>
            <p:ph idx="1"/>
          </p:nvPr>
        </p:nvSpPr>
        <p:spPr/>
        <p:txBody>
          <a:bodyPr/>
          <a:lstStyle/>
          <a:p>
            <a:pPr>
              <a:buNone/>
            </a:pPr>
            <a:r>
              <a:rPr lang="en-US" b="1" dirty="0" smtClean="0"/>
              <a:t>Algorithm </a:t>
            </a:r>
            <a:r>
              <a:rPr lang="en-US" b="1" dirty="0" err="1" smtClean="0">
                <a:solidFill>
                  <a:schemeClr val="tx2"/>
                </a:solidFill>
              </a:rPr>
              <a:t>QuickSort</a:t>
            </a:r>
            <a:r>
              <a:rPr lang="en-US" dirty="0" err="1" smtClean="0"/>
              <a:t>(A</a:t>
            </a:r>
            <a:r>
              <a:rPr lang="en-US" dirty="0" smtClean="0"/>
              <a:t>, </a:t>
            </a:r>
            <a:r>
              <a:rPr lang="en-US" dirty="0" err="1" smtClean="0"/>
              <a:t>p</a:t>
            </a:r>
            <a:r>
              <a:rPr lang="en-US" dirty="0" smtClean="0"/>
              <a:t>, </a:t>
            </a:r>
            <a:r>
              <a:rPr lang="en-US" dirty="0" err="1" smtClean="0"/>
              <a:t>r</a:t>
            </a:r>
            <a:r>
              <a:rPr lang="en-US" dirty="0" smtClean="0"/>
              <a:t>)</a:t>
            </a:r>
          </a:p>
          <a:p>
            <a:pPr>
              <a:buNone/>
            </a:pPr>
            <a:r>
              <a:rPr lang="en-US" dirty="0" smtClean="0"/>
              <a:t>	if </a:t>
            </a:r>
            <a:r>
              <a:rPr lang="en-US" dirty="0" err="1" smtClean="0"/>
              <a:t>p</a:t>
            </a:r>
            <a:r>
              <a:rPr lang="en-US" dirty="0" smtClean="0"/>
              <a:t> &lt; </a:t>
            </a:r>
            <a:r>
              <a:rPr lang="en-US" dirty="0" err="1" smtClean="0"/>
              <a:t>r</a:t>
            </a:r>
            <a:endParaRPr lang="en-US" dirty="0" smtClean="0"/>
          </a:p>
          <a:p>
            <a:pPr>
              <a:buNone/>
            </a:pPr>
            <a:r>
              <a:rPr lang="en-US" dirty="0" smtClean="0"/>
              <a:t>		</a:t>
            </a:r>
            <a:r>
              <a:rPr lang="en-US" dirty="0" err="1" smtClean="0"/>
              <a:t>q</a:t>
            </a:r>
            <a:r>
              <a:rPr lang="en-US" dirty="0" smtClean="0"/>
              <a:t> = </a:t>
            </a:r>
            <a:r>
              <a:rPr lang="en-US" dirty="0" err="1" smtClean="0"/>
              <a:t>Partition(A</a:t>
            </a:r>
            <a:r>
              <a:rPr lang="en-US" dirty="0" smtClean="0"/>
              <a:t>, </a:t>
            </a:r>
            <a:r>
              <a:rPr lang="en-US" dirty="0" err="1" smtClean="0"/>
              <a:t>p</a:t>
            </a:r>
            <a:r>
              <a:rPr lang="en-US" dirty="0" smtClean="0"/>
              <a:t>, </a:t>
            </a:r>
            <a:r>
              <a:rPr lang="en-US" dirty="0" err="1" smtClean="0"/>
              <a:t>r</a:t>
            </a:r>
            <a:r>
              <a:rPr lang="en-US" dirty="0" smtClean="0"/>
              <a:t>)</a:t>
            </a:r>
          </a:p>
          <a:p>
            <a:pPr>
              <a:buNone/>
            </a:pPr>
            <a:r>
              <a:rPr lang="en-US" dirty="0" smtClean="0"/>
              <a:t>		</a:t>
            </a:r>
            <a:r>
              <a:rPr lang="en-US" dirty="0" err="1" smtClean="0"/>
              <a:t>QuickSort</a:t>
            </a:r>
            <a:r>
              <a:rPr lang="en-US" dirty="0" smtClean="0"/>
              <a:t>(A, p, q - 1) </a:t>
            </a:r>
            <a:r>
              <a:rPr lang="en-US" dirty="0" smtClean="0">
                <a:solidFill>
                  <a:srgbClr val="008000"/>
                </a:solidFill>
              </a:rPr>
              <a:t>//Small elements are sorted</a:t>
            </a:r>
          </a:p>
          <a:p>
            <a:pPr>
              <a:buNone/>
            </a:pPr>
            <a:r>
              <a:rPr lang="en-US" dirty="0" smtClean="0"/>
              <a:t>		</a:t>
            </a:r>
            <a:r>
              <a:rPr lang="en-US" dirty="0" err="1" smtClean="0"/>
              <a:t>QuickSort</a:t>
            </a:r>
            <a:r>
              <a:rPr lang="en-US" dirty="0" smtClean="0"/>
              <a:t>(A, q + 1, r</a:t>
            </a:r>
            <a:r>
              <a:rPr lang="en-US" dirty="0"/>
              <a:t>) </a:t>
            </a:r>
            <a:r>
              <a:rPr lang="en-US" dirty="0">
                <a:solidFill>
                  <a:srgbClr val="008000"/>
                </a:solidFill>
              </a:rPr>
              <a:t>/</a:t>
            </a:r>
            <a:r>
              <a:rPr lang="en-US" dirty="0" smtClean="0">
                <a:solidFill>
                  <a:srgbClr val="008000"/>
                </a:solidFill>
              </a:rPr>
              <a:t>/Large elements </a:t>
            </a:r>
            <a:r>
              <a:rPr lang="en-US" dirty="0">
                <a:solidFill>
                  <a:srgbClr val="008000"/>
                </a:solidFill>
              </a:rPr>
              <a:t>are sorted</a:t>
            </a:r>
            <a:endParaRPr lang="en-US" dirty="0" smtClean="0">
              <a:solidFill>
                <a:srgbClr val="008000"/>
              </a:solidFill>
            </a:endParaRPr>
          </a:p>
          <a:p>
            <a:pPr>
              <a:buNone/>
            </a:pPr>
            <a:r>
              <a:rPr lang="en-US" dirty="0" smtClean="0"/>
              <a:t>		</a:t>
            </a:r>
            <a:r>
              <a:rPr lang="en-US" dirty="0" smtClean="0">
                <a:solidFill>
                  <a:srgbClr val="008000"/>
                </a:solidFill>
              </a:rPr>
              <a:t>//Thus input is sorted</a:t>
            </a:r>
          </a:p>
          <a:p>
            <a:pPr lvl="1">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Running Time of Quick-Sort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6447"/>
          </a:xfrm>
        </p:spPr>
        <p:txBody>
          <a:bodyPr/>
          <a:lstStyle/>
          <a:p>
            <a:r>
              <a:rPr lang="en-US" dirty="0" smtClean="0"/>
              <a:t>Quick-Sort Running Time</a:t>
            </a:r>
            <a:endParaRPr lang="en-US" dirty="0"/>
          </a:p>
        </p:txBody>
      </p:sp>
      <p:sp>
        <p:nvSpPr>
          <p:cNvPr id="3" name="Content Placeholder 2"/>
          <p:cNvSpPr>
            <a:spLocks noGrp="1"/>
          </p:cNvSpPr>
          <p:nvPr>
            <p:ph idx="1"/>
          </p:nvPr>
        </p:nvSpPr>
        <p:spPr>
          <a:xfrm>
            <a:off x="457200" y="591816"/>
            <a:ext cx="8229600" cy="4957054"/>
          </a:xfrm>
        </p:spPr>
        <p:txBody>
          <a:bodyPr/>
          <a:lstStyle/>
          <a:p>
            <a:r>
              <a:rPr lang="en-US" sz="2000" dirty="0" smtClean="0"/>
              <a:t>We can analyze the running time of Quick-Sort using a recursion tree.</a:t>
            </a:r>
          </a:p>
          <a:p>
            <a:r>
              <a:rPr lang="en-US" sz="2000" dirty="0" smtClean="0"/>
              <a:t>At depth </a:t>
            </a:r>
            <a:r>
              <a:rPr lang="en-US" sz="2000" dirty="0" err="1" smtClean="0"/>
              <a:t>i</a:t>
            </a:r>
            <a:r>
              <a:rPr lang="en-US" sz="2000" dirty="0" smtClean="0"/>
              <a:t> of the tree, the problem is partitioned into 2</a:t>
            </a:r>
            <a:r>
              <a:rPr lang="en-US" sz="2000" baseline="30000" dirty="0" smtClean="0"/>
              <a:t>i</a:t>
            </a:r>
            <a:r>
              <a:rPr lang="en-US" sz="2000" dirty="0" smtClean="0"/>
              <a:t> sub-problems.</a:t>
            </a:r>
          </a:p>
          <a:p>
            <a:r>
              <a:rPr lang="en-US" sz="2000" dirty="0" smtClean="0"/>
              <a:t>The running time will be determined by how balanced these partitions are.</a:t>
            </a:r>
            <a:endParaRPr lang="en-US" sz="2000" dirty="0"/>
          </a:p>
        </p:txBody>
      </p:sp>
      <p:sp>
        <p:nvSpPr>
          <p:cNvPr id="4" name="AutoShape 11"/>
          <p:cNvSpPr>
            <a:spLocks noChangeArrowheads="1"/>
          </p:cNvSpPr>
          <p:nvPr/>
        </p:nvSpPr>
        <p:spPr bwMode="auto">
          <a:xfrm>
            <a:off x="4857750" y="3939143"/>
            <a:ext cx="1466851"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5" name="AutoShape 16"/>
          <p:cNvSpPr>
            <a:spLocks noChangeArrowheads="1"/>
          </p:cNvSpPr>
          <p:nvPr/>
        </p:nvSpPr>
        <p:spPr bwMode="auto">
          <a:xfrm>
            <a:off x="6367463" y="4748768"/>
            <a:ext cx="762000"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8" name="AutoShape 24"/>
          <p:cNvSpPr>
            <a:spLocks noChangeArrowheads="1"/>
          </p:cNvSpPr>
          <p:nvPr/>
        </p:nvSpPr>
        <p:spPr bwMode="auto">
          <a:xfrm>
            <a:off x="6324601" y="5255181"/>
            <a:ext cx="358775"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9" name="AutoShape 25"/>
          <p:cNvSpPr>
            <a:spLocks noChangeArrowheads="1"/>
          </p:cNvSpPr>
          <p:nvPr/>
        </p:nvSpPr>
        <p:spPr bwMode="auto">
          <a:xfrm>
            <a:off x="6829426" y="5255181"/>
            <a:ext cx="350837"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10" name="AutoShape 26"/>
          <p:cNvCxnSpPr>
            <a:cxnSpLocks noChangeShapeType="1"/>
            <a:endCxn id="4" idx="2"/>
          </p:cNvCxnSpPr>
          <p:nvPr/>
        </p:nvCxnSpPr>
        <p:spPr bwMode="auto">
          <a:xfrm flipV="1">
            <a:off x="5146676" y="4156631"/>
            <a:ext cx="444500" cy="319088"/>
          </a:xfrm>
          <a:prstGeom prst="straightConnector1">
            <a:avLst/>
          </a:prstGeom>
          <a:noFill/>
          <a:ln w="12700">
            <a:solidFill>
              <a:schemeClr val="tx1"/>
            </a:solidFill>
            <a:round/>
            <a:headEnd/>
            <a:tailEnd/>
          </a:ln>
          <a:effectLst/>
        </p:spPr>
      </p:cxnSp>
      <p:cxnSp>
        <p:nvCxnSpPr>
          <p:cNvPr id="11" name="AutoShape 27"/>
          <p:cNvCxnSpPr>
            <a:cxnSpLocks noChangeShapeType="1"/>
            <a:endCxn id="4" idx="2"/>
          </p:cNvCxnSpPr>
          <p:nvPr/>
        </p:nvCxnSpPr>
        <p:spPr bwMode="auto">
          <a:xfrm rot="10800000">
            <a:off x="5591176" y="4156631"/>
            <a:ext cx="674688" cy="277812"/>
          </a:xfrm>
          <a:prstGeom prst="straightConnector1">
            <a:avLst/>
          </a:prstGeom>
          <a:noFill/>
          <a:ln w="12700">
            <a:solidFill>
              <a:schemeClr val="tx1"/>
            </a:solidFill>
            <a:round/>
            <a:headEnd/>
            <a:tailEnd/>
          </a:ln>
          <a:effectLst/>
        </p:spPr>
      </p:cxnSp>
      <p:cxnSp>
        <p:nvCxnSpPr>
          <p:cNvPr id="12" name="AutoShape 29"/>
          <p:cNvCxnSpPr>
            <a:cxnSpLocks noChangeShapeType="1"/>
            <a:stCxn id="8" idx="0"/>
            <a:endCxn id="5" idx="2"/>
          </p:cNvCxnSpPr>
          <p:nvPr/>
        </p:nvCxnSpPr>
        <p:spPr bwMode="auto">
          <a:xfrm flipV="1">
            <a:off x="6503988" y="4966256"/>
            <a:ext cx="244475" cy="288925"/>
          </a:xfrm>
          <a:prstGeom prst="straightConnector1">
            <a:avLst/>
          </a:prstGeom>
          <a:noFill/>
          <a:ln w="12700">
            <a:solidFill>
              <a:schemeClr val="tx1"/>
            </a:solidFill>
            <a:round/>
            <a:headEnd/>
            <a:tailEnd/>
          </a:ln>
          <a:effectLst/>
        </p:spPr>
      </p:cxnSp>
      <p:cxnSp>
        <p:nvCxnSpPr>
          <p:cNvPr id="13" name="AutoShape 31"/>
          <p:cNvCxnSpPr>
            <a:cxnSpLocks noChangeShapeType="1"/>
            <a:stCxn id="5" idx="2"/>
            <a:endCxn id="9" idx="0"/>
          </p:cNvCxnSpPr>
          <p:nvPr/>
        </p:nvCxnSpPr>
        <p:spPr bwMode="auto">
          <a:xfrm>
            <a:off x="6748463" y="4966256"/>
            <a:ext cx="257175" cy="288925"/>
          </a:xfrm>
          <a:prstGeom prst="straightConnector1">
            <a:avLst/>
          </a:prstGeom>
          <a:noFill/>
          <a:ln w="12700">
            <a:solidFill>
              <a:schemeClr val="tx1"/>
            </a:solidFill>
            <a:round/>
            <a:headEnd/>
            <a:tailEnd/>
          </a:ln>
          <a:effectLst/>
        </p:spPr>
      </p:cxnSp>
      <p:sp>
        <p:nvSpPr>
          <p:cNvPr id="14" name="AutoShape 32"/>
          <p:cNvSpPr>
            <a:spLocks noChangeArrowheads="1"/>
          </p:cNvSpPr>
          <p:nvPr/>
        </p:nvSpPr>
        <p:spPr bwMode="auto">
          <a:xfrm>
            <a:off x="3309938" y="3415268"/>
            <a:ext cx="2482850" cy="219075"/>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cxnSp>
        <p:nvCxnSpPr>
          <p:cNvPr id="15" name="AutoShape 33"/>
          <p:cNvCxnSpPr>
            <a:cxnSpLocks noChangeShapeType="1"/>
            <a:endCxn id="14" idx="2"/>
          </p:cNvCxnSpPr>
          <p:nvPr/>
        </p:nvCxnSpPr>
        <p:spPr bwMode="auto">
          <a:xfrm flipV="1">
            <a:off x="3398838" y="3634343"/>
            <a:ext cx="1152525" cy="304800"/>
          </a:xfrm>
          <a:prstGeom prst="straightConnector1">
            <a:avLst/>
          </a:prstGeom>
          <a:noFill/>
          <a:ln w="12700">
            <a:solidFill>
              <a:schemeClr val="tx1"/>
            </a:solidFill>
            <a:round/>
            <a:headEnd/>
            <a:tailEnd/>
          </a:ln>
          <a:effectLst/>
        </p:spPr>
      </p:cxnSp>
      <p:cxnSp>
        <p:nvCxnSpPr>
          <p:cNvPr id="16" name="AutoShape 34"/>
          <p:cNvCxnSpPr>
            <a:cxnSpLocks noChangeShapeType="1"/>
            <a:stCxn id="4" idx="0"/>
            <a:endCxn id="14" idx="2"/>
          </p:cNvCxnSpPr>
          <p:nvPr/>
        </p:nvCxnSpPr>
        <p:spPr bwMode="auto">
          <a:xfrm rot="16200000" flipV="1">
            <a:off x="4918870" y="3266836"/>
            <a:ext cx="304800" cy="1039813"/>
          </a:xfrm>
          <a:prstGeom prst="straightConnector1">
            <a:avLst/>
          </a:prstGeom>
          <a:noFill/>
          <a:ln w="12700">
            <a:solidFill>
              <a:schemeClr val="tx1"/>
            </a:solidFill>
            <a:round/>
            <a:headEnd/>
            <a:tailEnd/>
          </a:ln>
          <a:effectLst/>
        </p:spPr>
      </p:cxnSp>
      <p:graphicFrame>
        <p:nvGraphicFramePr>
          <p:cNvPr id="17" name="Group 218"/>
          <p:cNvGraphicFramePr>
            <a:graphicFrameLocks noGrp="1"/>
          </p:cNvGraphicFramePr>
          <p:nvPr/>
        </p:nvGraphicFramePr>
        <p:xfrm>
          <a:off x="2151063" y="2958068"/>
          <a:ext cx="685800" cy="2590802"/>
        </p:xfrm>
        <a:graphic>
          <a:graphicData uri="http://schemas.openxmlformats.org/drawingml/2006/table">
            <a:tbl>
              <a:tblPr/>
              <a:tblGrid>
                <a:gridCol w="685800"/>
              </a:tblGrid>
              <a:tr h="307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depth</a:t>
                      </a:r>
                    </a:p>
                  </a:txBody>
                  <a:tcPr marL="0" marR="0" marT="0" marB="0" horzOverflow="overflow">
                    <a:lnL cap="flat">
                      <a:noFill/>
                    </a:lnL>
                    <a:lnR>
                      <a:noFill/>
                    </a:lnR>
                    <a:lnT cap="flat">
                      <a:noFill/>
                    </a:lnT>
                    <a:lnB>
                      <a:noFill/>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0</a:t>
                      </a:r>
                    </a:p>
                  </a:txBody>
                  <a:tcPr marL="0" marR="0" marT="0" marB="0" anchor="ctr" horzOverflow="overflow">
                    <a:lnL cap="flat">
                      <a:noFill/>
                    </a:lnL>
                    <a:lnR>
                      <a:noFill/>
                    </a:lnR>
                    <a:lnT>
                      <a:noFill/>
                    </a:lnT>
                    <a:lnB>
                      <a:noFill/>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1</a:t>
                      </a:r>
                    </a:p>
                  </a:txBody>
                  <a:tcPr marL="0" marR="0" marT="0" marB="0" anchor="ctr" horzOverflow="overflow">
                    <a:lnL cap="flat">
                      <a:noFill/>
                    </a:lnL>
                    <a:lnR>
                      <a:noFill/>
                    </a:lnR>
                    <a:lnT>
                      <a:noFill/>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a:t>
                      </a:r>
                    </a:p>
                  </a:txBody>
                  <a:tcPr marL="0" marR="0" marT="0" marB="0" anchor="ctr" horzOverflow="overflow">
                    <a:lnL cap="flat">
                      <a:noFill/>
                    </a:lnL>
                    <a:lnR>
                      <a:noFill/>
                    </a:lnR>
                    <a:lnT>
                      <a:noFill/>
                    </a:lnT>
                    <a:lnB>
                      <a:noFill/>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err="1" smtClean="0">
                          <a:ln>
                            <a:noFill/>
                          </a:ln>
                          <a:solidFill>
                            <a:schemeClr val="tx1"/>
                          </a:solidFill>
                          <a:effectLst/>
                          <a:latin typeface="Times New Roman" pitchFamily="35" charset="0"/>
                          <a:sym typeface="Symbol" pitchFamily="35" charset="2"/>
                        </a:rPr>
                        <a:t>h</a:t>
                      </a:r>
                      <a:endParaRPr kumimoji="0" lang="en-US" sz="1800" b="0" i="0" u="none" strike="noStrike" cap="none" normalizeH="0" baseline="0" dirty="0">
                        <a:ln>
                          <a:noFill/>
                        </a:ln>
                        <a:solidFill>
                          <a:schemeClr val="tx1"/>
                        </a:solidFill>
                        <a:effectLst/>
                        <a:latin typeface="Times New Roman" pitchFamily="35" charset="0"/>
                        <a:sym typeface="Symbol" pitchFamily="35" charset="2"/>
                      </a:endParaRPr>
                    </a:p>
                  </a:txBody>
                  <a:tcPr marL="0" marR="0" marT="0" marB="0" anchor="ctr" horzOverflow="overflow">
                    <a:lnL cap="flat">
                      <a:noFill/>
                    </a:lnL>
                    <a:lnR>
                      <a:noFill/>
                    </a:lnR>
                    <a:lnT>
                      <a:noFill/>
                    </a:lnT>
                    <a:lnB cap="flat">
                      <a:noFill/>
                    </a:lnB>
                    <a:lnTlToBr>
                      <a:noFill/>
                    </a:lnTlToBr>
                    <a:lnBlToTr>
                      <a:noFill/>
                    </a:lnBlToTr>
                    <a:noFill/>
                  </a:tcPr>
                </a:tc>
              </a:tr>
            </a:tbl>
          </a:graphicData>
        </a:graphic>
      </p:graphicFrame>
      <p:sp>
        <p:nvSpPr>
          <p:cNvPr id="18" name="Text Box 167"/>
          <p:cNvSpPr txBox="1">
            <a:spLocks noChangeArrowheads="1"/>
          </p:cNvSpPr>
          <p:nvPr/>
        </p:nvSpPr>
        <p:spPr bwMode="auto">
          <a:xfrm rot="2305880">
            <a:off x="6276976" y="4286806"/>
            <a:ext cx="433387" cy="457200"/>
          </a:xfrm>
          <a:prstGeom prst="rect">
            <a:avLst/>
          </a:prstGeom>
          <a:noFill/>
          <a:ln w="19050">
            <a:noFill/>
            <a:miter lim="800000"/>
            <a:headEnd/>
            <a:tailEnd/>
          </a:ln>
          <a:effectLst/>
        </p:spPr>
        <p:txBody>
          <a:bodyPr wrap="none">
            <a:prstTxWarp prst="textNoShape">
              <a:avLst/>
            </a:prstTxWarp>
            <a:spAutoFit/>
          </a:bodyPr>
          <a:lstStyle/>
          <a:p>
            <a:r>
              <a:rPr lang="en-US"/>
              <a:t>…</a:t>
            </a:r>
          </a:p>
        </p:txBody>
      </p:sp>
      <p:sp>
        <p:nvSpPr>
          <p:cNvPr id="19" name="AutoShape 11"/>
          <p:cNvSpPr>
            <a:spLocks noChangeArrowheads="1"/>
          </p:cNvSpPr>
          <p:nvPr/>
        </p:nvSpPr>
        <p:spPr bwMode="auto">
          <a:xfrm>
            <a:off x="3213100" y="3939143"/>
            <a:ext cx="819150"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4" name="Rectangle 2"/>
          <p:cNvSpPr>
            <a:spLocks noGrp="1" noChangeArrowheads="1"/>
          </p:cNvSpPr>
          <p:nvPr>
            <p:ph type="title"/>
          </p:nvPr>
        </p:nvSpPr>
        <p:spPr>
          <a:xfrm>
            <a:off x="685800" y="152400"/>
            <a:ext cx="7772400" cy="1143000"/>
          </a:xfrm>
        </p:spPr>
        <p:txBody>
          <a:bodyPr/>
          <a:lstStyle/>
          <a:p>
            <a:pPr eaLnBrk="1" hangingPunct="1"/>
            <a:r>
              <a:rPr lang="en-US" dirty="0" smtClean="0"/>
              <a:t>Quick </a:t>
            </a:r>
            <a:r>
              <a:rPr lang="en-US" dirty="0"/>
              <a:t>Sort</a:t>
            </a:r>
          </a:p>
        </p:txBody>
      </p:sp>
      <p:grpSp>
        <p:nvGrpSpPr>
          <p:cNvPr id="2" name="Group 3"/>
          <p:cNvGrpSpPr>
            <a:grpSpLocks/>
          </p:cNvGrpSpPr>
          <p:nvPr/>
        </p:nvGrpSpPr>
        <p:grpSpPr bwMode="auto">
          <a:xfrm>
            <a:off x="2616200" y="1125538"/>
            <a:ext cx="2946400" cy="2151062"/>
            <a:chOff x="118" y="2928"/>
            <a:chExt cx="1856" cy="1355"/>
          </a:xfrm>
        </p:grpSpPr>
        <p:sp>
          <p:nvSpPr>
            <p:cNvPr id="215067" name="Freeform 4"/>
            <p:cNvSpPr>
              <a:spLocks/>
            </p:cNvSpPr>
            <p:nvPr/>
          </p:nvSpPr>
          <p:spPr bwMode="auto">
            <a:xfrm>
              <a:off x="118" y="2928"/>
              <a:ext cx="1856" cy="1355"/>
            </a:xfrm>
            <a:custGeom>
              <a:avLst/>
              <a:gdLst>
                <a:gd name="T0" fmla="*/ 364 w 1856"/>
                <a:gd name="T1" fmla="*/ 288 h 1355"/>
                <a:gd name="T2" fmla="*/ 28 w 1856"/>
                <a:gd name="T3" fmla="*/ 768 h 1355"/>
                <a:gd name="T4" fmla="*/ 535 w 1856"/>
                <a:gd name="T5" fmla="*/ 923 h 1355"/>
                <a:gd name="T6" fmla="*/ 888 w 1856"/>
                <a:gd name="T7" fmla="*/ 1233 h 1355"/>
                <a:gd name="T8" fmla="*/ 1301 w 1856"/>
                <a:gd name="T9" fmla="*/ 1293 h 1355"/>
                <a:gd name="T10" fmla="*/ 1804 w 1856"/>
                <a:gd name="T11" fmla="*/ 864 h 1355"/>
                <a:gd name="T12" fmla="*/ 988 w 1856"/>
                <a:gd name="T13" fmla="*/ 96 h 1355"/>
                <a:gd name="T14" fmla="*/ 364 w 1856"/>
                <a:gd name="T15" fmla="*/ 288 h 1355"/>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355"/>
                <a:gd name="T26" fmla="*/ 1856 w 1856"/>
                <a:gd name="T27" fmla="*/ 1355 h 1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355">
                  <a:moveTo>
                    <a:pt x="364" y="288"/>
                  </a:moveTo>
                  <a:cubicBezTo>
                    <a:pt x="204" y="400"/>
                    <a:pt x="0" y="662"/>
                    <a:pt x="28" y="768"/>
                  </a:cubicBezTo>
                  <a:cubicBezTo>
                    <a:pt x="56" y="874"/>
                    <a:pt x="392" y="846"/>
                    <a:pt x="535" y="923"/>
                  </a:cubicBezTo>
                  <a:cubicBezTo>
                    <a:pt x="678" y="1000"/>
                    <a:pt x="760" y="1171"/>
                    <a:pt x="888" y="1233"/>
                  </a:cubicBezTo>
                  <a:cubicBezTo>
                    <a:pt x="1016" y="1295"/>
                    <a:pt x="1148" y="1355"/>
                    <a:pt x="1301" y="1293"/>
                  </a:cubicBezTo>
                  <a:cubicBezTo>
                    <a:pt x="1454" y="1231"/>
                    <a:pt x="1856" y="1063"/>
                    <a:pt x="1804" y="864"/>
                  </a:cubicBezTo>
                  <a:cubicBezTo>
                    <a:pt x="1752" y="665"/>
                    <a:pt x="1228" y="192"/>
                    <a:pt x="988" y="96"/>
                  </a:cubicBezTo>
                  <a:cubicBezTo>
                    <a:pt x="748" y="0"/>
                    <a:pt x="524" y="176"/>
                    <a:pt x="364" y="28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5068" name="Text Box 5"/>
            <p:cNvSpPr txBox="1">
              <a:spLocks noChangeArrowheads="1"/>
            </p:cNvSpPr>
            <p:nvPr/>
          </p:nvSpPr>
          <p:spPr bwMode="auto">
            <a:xfrm>
              <a:off x="518" y="3220"/>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15069" name="Text Box 6"/>
            <p:cNvSpPr txBox="1">
              <a:spLocks noChangeArrowheads="1"/>
            </p:cNvSpPr>
            <p:nvPr/>
          </p:nvSpPr>
          <p:spPr bwMode="auto">
            <a:xfrm>
              <a:off x="1248" y="331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15070" name="Text Box 7"/>
            <p:cNvSpPr txBox="1">
              <a:spLocks noChangeArrowheads="1"/>
            </p:cNvSpPr>
            <p:nvPr/>
          </p:nvSpPr>
          <p:spPr bwMode="auto">
            <a:xfrm>
              <a:off x="864" y="3504"/>
              <a:ext cx="33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15071" name="Text Box 8"/>
            <p:cNvSpPr txBox="1">
              <a:spLocks noChangeArrowheads="1"/>
            </p:cNvSpPr>
            <p:nvPr/>
          </p:nvSpPr>
          <p:spPr bwMode="auto">
            <a:xfrm>
              <a:off x="57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15072" name="Text Box 9"/>
            <p:cNvSpPr txBox="1">
              <a:spLocks noChangeArrowheads="1"/>
            </p:cNvSpPr>
            <p:nvPr/>
          </p:nvSpPr>
          <p:spPr bwMode="auto">
            <a:xfrm>
              <a:off x="998" y="3700"/>
              <a:ext cx="346"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15073" name="Text Box 10"/>
            <p:cNvSpPr txBox="1">
              <a:spLocks noChangeArrowheads="1"/>
            </p:cNvSpPr>
            <p:nvPr/>
          </p:nvSpPr>
          <p:spPr bwMode="auto">
            <a:xfrm>
              <a:off x="864" y="3216"/>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52</a:t>
              </a:r>
              <a:endParaRPr lang="en-CA" sz="2000" b="0">
                <a:solidFill>
                  <a:srgbClr val="33CC33"/>
                </a:solidFill>
                <a:latin typeface="Tahoma" charset="0"/>
              </a:endParaRPr>
            </a:p>
          </p:txBody>
        </p:sp>
        <p:sp>
          <p:nvSpPr>
            <p:cNvPr id="215074" name="Text Box 11"/>
            <p:cNvSpPr txBox="1">
              <a:spLocks noChangeArrowheads="1"/>
            </p:cNvSpPr>
            <p:nvPr/>
          </p:nvSpPr>
          <p:spPr bwMode="auto">
            <a:xfrm>
              <a:off x="1190" y="389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sp>
          <p:nvSpPr>
            <p:cNvPr id="215075" name="Text Box 12"/>
            <p:cNvSpPr txBox="1">
              <a:spLocks noChangeArrowheads="1"/>
            </p:cNvSpPr>
            <p:nvPr/>
          </p:nvSpPr>
          <p:spPr bwMode="auto">
            <a:xfrm>
              <a:off x="1296" y="3552"/>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15076" name="Text Box 13"/>
            <p:cNvSpPr txBox="1">
              <a:spLocks noChangeArrowheads="1"/>
            </p:cNvSpPr>
            <p:nvPr/>
          </p:nvSpPr>
          <p:spPr bwMode="auto">
            <a:xfrm>
              <a:off x="1526" y="3696"/>
              <a:ext cx="298" cy="250"/>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15077" name="Rectangle 14"/>
            <p:cNvSpPr>
              <a:spLocks noChangeArrowheads="1"/>
            </p:cNvSpPr>
            <p:nvPr/>
          </p:nvSpPr>
          <p:spPr bwMode="auto">
            <a:xfrm>
              <a:off x="370" y="3447"/>
              <a:ext cx="290"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31</a:t>
              </a:r>
              <a:endParaRPr lang="en-CA" sz="2000" b="0">
                <a:solidFill>
                  <a:srgbClr val="33CC33"/>
                </a:solidFill>
                <a:latin typeface="Tahoma" charset="0"/>
              </a:endParaRPr>
            </a:p>
          </p:txBody>
        </p:sp>
      </p:grpSp>
      <p:grpSp>
        <p:nvGrpSpPr>
          <p:cNvPr id="3" name="Group 15"/>
          <p:cNvGrpSpPr>
            <a:grpSpLocks/>
          </p:cNvGrpSpPr>
          <p:nvPr/>
        </p:nvGrpSpPr>
        <p:grpSpPr bwMode="auto">
          <a:xfrm>
            <a:off x="2209800" y="1600200"/>
            <a:ext cx="457200" cy="914400"/>
            <a:chOff x="2432" y="1328"/>
            <a:chExt cx="906" cy="2075"/>
          </a:xfrm>
        </p:grpSpPr>
        <p:sp>
          <p:nvSpPr>
            <p:cNvPr id="215061" name="Freeform 16"/>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15062" name="Freeform 17"/>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15063" name="Freeform 18"/>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15064" name="Freeform 19"/>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15065" name="Freeform 20"/>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15066" name="Freeform 21"/>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15047" name="Text Box 22"/>
          <p:cNvSpPr txBox="1">
            <a:spLocks noChangeArrowheads="1"/>
          </p:cNvSpPr>
          <p:nvPr/>
        </p:nvSpPr>
        <p:spPr bwMode="auto">
          <a:xfrm>
            <a:off x="5334000" y="1066800"/>
            <a:ext cx="3603625" cy="1066800"/>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Let pivot be the first </a:t>
            </a:r>
            <a:br>
              <a:rPr lang="en-US" sz="3200" b="0">
                <a:latin typeface="Times New Roman" charset="0"/>
              </a:rPr>
            </a:br>
            <a:r>
              <a:rPr lang="en-US" sz="3200" b="0">
                <a:latin typeface="Times New Roman" charset="0"/>
              </a:rPr>
              <a:t>element in the list?</a:t>
            </a:r>
          </a:p>
        </p:txBody>
      </p:sp>
      <p:sp>
        <p:nvSpPr>
          <p:cNvPr id="215048" name="Freeform 23"/>
          <p:cNvSpPr>
            <a:spLocks/>
          </p:cNvSpPr>
          <p:nvPr/>
        </p:nvSpPr>
        <p:spPr bwMode="auto">
          <a:xfrm>
            <a:off x="2379663" y="3321050"/>
            <a:ext cx="1703387" cy="1236663"/>
          </a:xfrm>
          <a:custGeom>
            <a:avLst/>
            <a:gdLst>
              <a:gd name="T0" fmla="*/ 317 w 1073"/>
              <a:gd name="T1" fmla="*/ 64 h 779"/>
              <a:gd name="T2" fmla="*/ 48 w 1073"/>
              <a:gd name="T3" fmla="*/ 246 h 779"/>
              <a:gd name="T4" fmla="*/ 26 w 1073"/>
              <a:gd name="T5" fmla="*/ 531 h 779"/>
              <a:gd name="T6" fmla="*/ 150 w 1073"/>
              <a:gd name="T7" fmla="*/ 669 h 779"/>
              <a:gd name="T8" fmla="*/ 529 w 1073"/>
              <a:gd name="T9" fmla="*/ 750 h 779"/>
              <a:gd name="T10" fmla="*/ 1048 w 1073"/>
              <a:gd name="T11" fmla="*/ 495 h 779"/>
              <a:gd name="T12" fmla="*/ 682 w 1073"/>
              <a:gd name="T13" fmla="*/ 72 h 779"/>
              <a:gd name="T14" fmla="*/ 317 w 1073"/>
              <a:gd name="T15" fmla="*/ 64 h 779"/>
              <a:gd name="T16" fmla="*/ 0 60000 65536"/>
              <a:gd name="T17" fmla="*/ 0 60000 65536"/>
              <a:gd name="T18" fmla="*/ 0 60000 65536"/>
              <a:gd name="T19" fmla="*/ 0 60000 65536"/>
              <a:gd name="T20" fmla="*/ 0 60000 65536"/>
              <a:gd name="T21" fmla="*/ 0 60000 65536"/>
              <a:gd name="T22" fmla="*/ 0 60000 65536"/>
              <a:gd name="T23" fmla="*/ 0 60000 65536"/>
              <a:gd name="T24" fmla="*/ 0 w 1073"/>
              <a:gd name="T25" fmla="*/ 0 h 779"/>
              <a:gd name="T26" fmla="*/ 1073 w 1073"/>
              <a:gd name="T27" fmla="*/ 779 h 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3" h="779">
                <a:moveTo>
                  <a:pt x="317" y="64"/>
                </a:moveTo>
                <a:cubicBezTo>
                  <a:pt x="211" y="93"/>
                  <a:pt x="96" y="168"/>
                  <a:pt x="48" y="246"/>
                </a:cubicBezTo>
                <a:cubicBezTo>
                  <a:pt x="0" y="324"/>
                  <a:pt x="9" y="461"/>
                  <a:pt x="26" y="531"/>
                </a:cubicBezTo>
                <a:cubicBezTo>
                  <a:pt x="43" y="601"/>
                  <a:pt x="66" y="633"/>
                  <a:pt x="150" y="669"/>
                </a:cubicBezTo>
                <a:cubicBezTo>
                  <a:pt x="234" y="705"/>
                  <a:pt x="380" y="779"/>
                  <a:pt x="529" y="750"/>
                </a:cubicBezTo>
                <a:cubicBezTo>
                  <a:pt x="678" y="721"/>
                  <a:pt x="1023" y="608"/>
                  <a:pt x="1048" y="495"/>
                </a:cubicBezTo>
                <a:cubicBezTo>
                  <a:pt x="1073" y="382"/>
                  <a:pt x="804" y="144"/>
                  <a:pt x="682" y="72"/>
                </a:cubicBezTo>
                <a:cubicBezTo>
                  <a:pt x="560" y="0"/>
                  <a:pt x="423" y="35"/>
                  <a:pt x="317" y="64"/>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5049" name="Text Box 24"/>
          <p:cNvSpPr txBox="1">
            <a:spLocks noChangeArrowheads="1"/>
          </p:cNvSpPr>
          <p:nvPr/>
        </p:nvSpPr>
        <p:spPr bwMode="auto">
          <a:xfrm>
            <a:off x="2973388" y="3344863"/>
            <a:ext cx="460375" cy="396875"/>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a:t>
            </a:r>
            <a:endParaRPr lang="en-CA" sz="2000" b="0">
              <a:solidFill>
                <a:srgbClr val="33CC33"/>
              </a:solidFill>
              <a:latin typeface="Tahoma" charset="0"/>
            </a:endParaRPr>
          </a:p>
        </p:txBody>
      </p:sp>
      <p:sp>
        <p:nvSpPr>
          <p:cNvPr id="215050" name="Text Box 25"/>
          <p:cNvSpPr txBox="1">
            <a:spLocks noChangeArrowheads="1"/>
          </p:cNvSpPr>
          <p:nvPr/>
        </p:nvSpPr>
        <p:spPr bwMode="auto">
          <a:xfrm>
            <a:off x="2776538" y="4014788"/>
            <a:ext cx="460375" cy="396875"/>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25</a:t>
            </a:r>
            <a:endParaRPr lang="en-CA" sz="2000" b="0">
              <a:solidFill>
                <a:srgbClr val="33CC33"/>
              </a:solidFill>
              <a:latin typeface="Tahoma" charset="0"/>
            </a:endParaRPr>
          </a:p>
        </p:txBody>
      </p:sp>
      <p:sp>
        <p:nvSpPr>
          <p:cNvPr id="215051" name="Text Box 26"/>
          <p:cNvSpPr txBox="1">
            <a:spLocks noChangeArrowheads="1"/>
          </p:cNvSpPr>
          <p:nvPr/>
        </p:nvSpPr>
        <p:spPr bwMode="auto">
          <a:xfrm>
            <a:off x="3049588" y="3725863"/>
            <a:ext cx="460375" cy="396875"/>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30</a:t>
            </a:r>
            <a:endParaRPr lang="en-CA" sz="2000" b="0">
              <a:solidFill>
                <a:srgbClr val="33CC33"/>
              </a:solidFill>
              <a:latin typeface="Tahoma" charset="0"/>
            </a:endParaRPr>
          </a:p>
        </p:txBody>
      </p:sp>
      <p:sp>
        <p:nvSpPr>
          <p:cNvPr id="215052" name="Text Box 27"/>
          <p:cNvSpPr txBox="1">
            <a:spLocks noChangeArrowheads="1"/>
          </p:cNvSpPr>
          <p:nvPr/>
        </p:nvSpPr>
        <p:spPr bwMode="auto">
          <a:xfrm>
            <a:off x="3414713" y="3954463"/>
            <a:ext cx="473075" cy="396875"/>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23</a:t>
            </a:r>
            <a:endParaRPr lang="en-CA" sz="2000" b="0">
              <a:solidFill>
                <a:srgbClr val="33CC33"/>
              </a:solidFill>
              <a:latin typeface="Tahoma" charset="0"/>
            </a:endParaRPr>
          </a:p>
        </p:txBody>
      </p:sp>
      <p:sp>
        <p:nvSpPr>
          <p:cNvPr id="215053" name="Freeform 28"/>
          <p:cNvSpPr>
            <a:spLocks/>
          </p:cNvSpPr>
          <p:nvPr/>
        </p:nvSpPr>
        <p:spPr bwMode="auto">
          <a:xfrm>
            <a:off x="5073650" y="3168650"/>
            <a:ext cx="1614488" cy="1479550"/>
          </a:xfrm>
          <a:custGeom>
            <a:avLst/>
            <a:gdLst>
              <a:gd name="T0" fmla="*/ 91 w 1017"/>
              <a:gd name="T1" fmla="*/ 138 h 932"/>
              <a:gd name="T2" fmla="*/ 18 w 1017"/>
              <a:gd name="T3" fmla="*/ 443 h 932"/>
              <a:gd name="T4" fmla="*/ 197 w 1017"/>
              <a:gd name="T5" fmla="*/ 611 h 932"/>
              <a:gd name="T6" fmla="*/ 416 w 1017"/>
              <a:gd name="T7" fmla="*/ 841 h 932"/>
              <a:gd name="T8" fmla="*/ 673 w 1017"/>
              <a:gd name="T9" fmla="*/ 886 h 932"/>
              <a:gd name="T10" fmla="*/ 985 w 1017"/>
              <a:gd name="T11" fmla="*/ 567 h 932"/>
              <a:gd name="T12" fmla="*/ 484 w 1017"/>
              <a:gd name="T13" fmla="*/ 72 h 932"/>
              <a:gd name="T14" fmla="*/ 91 w 1017"/>
              <a:gd name="T15" fmla="*/ 138 h 932"/>
              <a:gd name="T16" fmla="*/ 0 60000 65536"/>
              <a:gd name="T17" fmla="*/ 0 60000 65536"/>
              <a:gd name="T18" fmla="*/ 0 60000 65536"/>
              <a:gd name="T19" fmla="*/ 0 60000 65536"/>
              <a:gd name="T20" fmla="*/ 0 60000 65536"/>
              <a:gd name="T21" fmla="*/ 0 60000 65536"/>
              <a:gd name="T22" fmla="*/ 0 60000 65536"/>
              <a:gd name="T23" fmla="*/ 0 60000 65536"/>
              <a:gd name="T24" fmla="*/ 0 w 1017"/>
              <a:gd name="T25" fmla="*/ 0 h 932"/>
              <a:gd name="T26" fmla="*/ 1017 w 1017"/>
              <a:gd name="T27" fmla="*/ 932 h 9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7" h="932">
                <a:moveTo>
                  <a:pt x="91" y="138"/>
                </a:moveTo>
                <a:cubicBezTo>
                  <a:pt x="14" y="213"/>
                  <a:pt x="0" y="364"/>
                  <a:pt x="18" y="443"/>
                </a:cubicBezTo>
                <a:cubicBezTo>
                  <a:pt x="36" y="522"/>
                  <a:pt x="131" y="545"/>
                  <a:pt x="197" y="611"/>
                </a:cubicBezTo>
                <a:cubicBezTo>
                  <a:pt x="263" y="677"/>
                  <a:pt x="337" y="795"/>
                  <a:pt x="416" y="841"/>
                </a:cubicBezTo>
                <a:cubicBezTo>
                  <a:pt x="496" y="887"/>
                  <a:pt x="578" y="932"/>
                  <a:pt x="673" y="886"/>
                </a:cubicBezTo>
                <a:cubicBezTo>
                  <a:pt x="767" y="840"/>
                  <a:pt x="1017" y="703"/>
                  <a:pt x="985" y="567"/>
                </a:cubicBezTo>
                <a:cubicBezTo>
                  <a:pt x="953" y="431"/>
                  <a:pt x="633" y="144"/>
                  <a:pt x="484" y="72"/>
                </a:cubicBezTo>
                <a:cubicBezTo>
                  <a:pt x="335" y="0"/>
                  <a:pt x="173" y="124"/>
                  <a:pt x="91" y="138"/>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5054" name="Text Box 29"/>
          <p:cNvSpPr txBox="1">
            <a:spLocks noChangeArrowheads="1"/>
          </p:cNvSpPr>
          <p:nvPr/>
        </p:nvSpPr>
        <p:spPr bwMode="auto">
          <a:xfrm>
            <a:off x="5138738" y="3359150"/>
            <a:ext cx="460375" cy="396875"/>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88</a:t>
            </a:r>
            <a:endParaRPr lang="en-CA" sz="2000" b="0">
              <a:solidFill>
                <a:srgbClr val="33CC33"/>
              </a:solidFill>
              <a:latin typeface="Tahoma" charset="0"/>
            </a:endParaRPr>
          </a:p>
        </p:txBody>
      </p:sp>
      <p:sp>
        <p:nvSpPr>
          <p:cNvPr id="215055" name="Text Box 30"/>
          <p:cNvSpPr txBox="1">
            <a:spLocks noChangeArrowheads="1"/>
          </p:cNvSpPr>
          <p:nvPr/>
        </p:nvSpPr>
        <p:spPr bwMode="auto">
          <a:xfrm>
            <a:off x="5926138" y="3505200"/>
            <a:ext cx="533400" cy="396875"/>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98</a:t>
            </a:r>
            <a:endParaRPr lang="en-CA" sz="2000" b="0">
              <a:solidFill>
                <a:srgbClr val="33CC33"/>
              </a:solidFill>
              <a:latin typeface="Tahoma" charset="0"/>
            </a:endParaRPr>
          </a:p>
        </p:txBody>
      </p:sp>
      <p:sp>
        <p:nvSpPr>
          <p:cNvPr id="215056" name="Text Box 31"/>
          <p:cNvSpPr txBox="1">
            <a:spLocks noChangeArrowheads="1"/>
          </p:cNvSpPr>
          <p:nvPr/>
        </p:nvSpPr>
        <p:spPr bwMode="auto">
          <a:xfrm>
            <a:off x="5316538" y="3810000"/>
            <a:ext cx="549275" cy="396875"/>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62</a:t>
            </a:r>
            <a:endParaRPr lang="en-CA" sz="2000" b="0">
              <a:solidFill>
                <a:srgbClr val="33CC33"/>
              </a:solidFill>
              <a:latin typeface="Tahoma" charset="0"/>
            </a:endParaRPr>
          </a:p>
        </p:txBody>
      </p:sp>
      <p:sp>
        <p:nvSpPr>
          <p:cNvPr id="215057" name="Text Box 32"/>
          <p:cNvSpPr txBox="1">
            <a:spLocks noChangeArrowheads="1"/>
          </p:cNvSpPr>
          <p:nvPr/>
        </p:nvSpPr>
        <p:spPr bwMode="auto">
          <a:xfrm>
            <a:off x="6002338" y="4038600"/>
            <a:ext cx="460375" cy="396875"/>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79</a:t>
            </a:r>
            <a:endParaRPr lang="en-CA" sz="2000" b="0">
              <a:solidFill>
                <a:srgbClr val="33CC33"/>
              </a:solidFill>
              <a:latin typeface="Tahoma" charset="0"/>
            </a:endParaRPr>
          </a:p>
        </p:txBody>
      </p:sp>
      <p:sp>
        <p:nvSpPr>
          <p:cNvPr id="215058" name="Text Box 33"/>
          <p:cNvSpPr txBox="1">
            <a:spLocks noChangeArrowheads="1"/>
          </p:cNvSpPr>
          <p:nvPr/>
        </p:nvSpPr>
        <p:spPr bwMode="auto">
          <a:xfrm>
            <a:off x="4137025" y="3779838"/>
            <a:ext cx="882650" cy="396875"/>
          </a:xfrm>
          <a:prstGeom prst="rect">
            <a:avLst/>
          </a:prstGeom>
          <a:noFill/>
          <a:ln w="38100">
            <a:noFill/>
            <a:miter lim="800000"/>
            <a:headEnd/>
            <a:tailEnd/>
          </a:ln>
        </p:spPr>
        <p:txBody>
          <a:bodyPr wrap="none">
            <a:prstTxWarp prst="textNoShape">
              <a:avLst/>
            </a:prstTxWarp>
            <a:spAutoFit/>
          </a:bodyPr>
          <a:lstStyle/>
          <a:p>
            <a:r>
              <a:rPr lang="en-CA" sz="2000" b="0">
                <a:solidFill>
                  <a:srgbClr val="33CC33"/>
                </a:solidFill>
                <a:latin typeface="Times New Roman" charset="0"/>
                <a:ea typeface="Times New Roman" charset="0"/>
                <a:cs typeface="Times New Roman" charset="0"/>
              </a:rPr>
              <a:t>≤</a:t>
            </a:r>
            <a:r>
              <a:rPr lang="en-US" sz="2000" b="0">
                <a:solidFill>
                  <a:srgbClr val="33CC33"/>
                </a:solidFill>
                <a:latin typeface="Times New Roman" charset="0"/>
                <a:ea typeface="Times New Roman" charset="0"/>
                <a:cs typeface="Times New Roman" charset="0"/>
              </a:rPr>
              <a:t> </a:t>
            </a:r>
            <a:r>
              <a:rPr lang="en-US" sz="2000" b="0">
                <a:solidFill>
                  <a:srgbClr val="33CC33"/>
                </a:solidFill>
                <a:latin typeface="Tahoma" charset="0"/>
              </a:rPr>
              <a:t>31 </a:t>
            </a:r>
            <a:r>
              <a:rPr lang="en-CA" sz="2000" b="0">
                <a:solidFill>
                  <a:srgbClr val="33CC33"/>
                </a:solidFill>
                <a:latin typeface="Times New Roman" charset="0"/>
                <a:ea typeface="Times New Roman" charset="0"/>
                <a:cs typeface="Times New Roman" charset="0"/>
              </a:rPr>
              <a:t>≤</a:t>
            </a:r>
          </a:p>
        </p:txBody>
      </p:sp>
      <p:sp>
        <p:nvSpPr>
          <p:cNvPr id="215059" name="Oval 34"/>
          <p:cNvSpPr>
            <a:spLocks noChangeArrowheads="1"/>
          </p:cNvSpPr>
          <p:nvPr/>
        </p:nvSpPr>
        <p:spPr bwMode="auto">
          <a:xfrm>
            <a:off x="2971800" y="1981200"/>
            <a:ext cx="457200" cy="382588"/>
          </a:xfrm>
          <a:prstGeom prst="ellipse">
            <a:avLst/>
          </a:prstGeom>
          <a:noFill/>
          <a:ln w="38100">
            <a:solidFill>
              <a:schemeClr val="hlink"/>
            </a:solidFill>
            <a:round/>
            <a:headEnd/>
            <a:tailEnd/>
          </a:ln>
        </p:spPr>
        <p:txBody>
          <a:bodyPr wrap="none" anchor="ctr">
            <a:prstTxWarp prst="textNoShape">
              <a:avLst/>
            </a:prstTxWarp>
          </a:bodyPr>
          <a:lstStyle/>
          <a:p>
            <a:pPr algn="ctr"/>
            <a:endParaRPr lang="en-US" sz="3200" b="0">
              <a:latin typeface="Times New Roman" charset="0"/>
            </a:endParaRPr>
          </a:p>
        </p:txBody>
      </p:sp>
      <p:sp>
        <p:nvSpPr>
          <p:cNvPr id="215060" name="Text Box 35"/>
          <p:cNvSpPr txBox="1">
            <a:spLocks noChangeArrowheads="1"/>
          </p:cNvSpPr>
          <p:nvPr/>
        </p:nvSpPr>
        <p:spPr bwMode="auto">
          <a:xfrm>
            <a:off x="5622925" y="4038600"/>
            <a:ext cx="549275" cy="396875"/>
          </a:xfrm>
          <a:prstGeom prst="rect">
            <a:avLst/>
          </a:prstGeom>
          <a:noFill/>
          <a:ln w="9525">
            <a:noFill/>
            <a:miter lim="800000"/>
            <a:headEnd/>
            <a:tailEnd/>
          </a:ln>
        </p:spPr>
        <p:txBody>
          <a:bodyPr>
            <a:prstTxWarp prst="textNoShape">
              <a:avLst/>
            </a:prstTxWarp>
            <a:spAutoFit/>
          </a:bodyPr>
          <a:lstStyle/>
          <a:p>
            <a:r>
              <a:rPr lang="en-US" sz="2000" b="0">
                <a:solidFill>
                  <a:srgbClr val="33CC33"/>
                </a:solidFill>
                <a:latin typeface="Tahoma" charset="0"/>
              </a:rPr>
              <a:t>52</a:t>
            </a:r>
            <a:endParaRPr lang="en-CA" sz="2000" b="0">
              <a:solidFill>
                <a:srgbClr val="33CC33"/>
              </a:solidFill>
              <a:latin typeface="Tahoma"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8" name="Rectangle 2"/>
          <p:cNvSpPr>
            <a:spLocks noGrp="1" noChangeArrowheads="1"/>
          </p:cNvSpPr>
          <p:nvPr>
            <p:ph type="title"/>
          </p:nvPr>
        </p:nvSpPr>
        <p:spPr>
          <a:xfrm>
            <a:off x="685800" y="152400"/>
            <a:ext cx="7772400" cy="1143000"/>
          </a:xfrm>
        </p:spPr>
        <p:txBody>
          <a:bodyPr/>
          <a:lstStyle/>
          <a:p>
            <a:pPr eaLnBrk="1" hangingPunct="1"/>
            <a:r>
              <a:rPr lang="en-US"/>
              <a:t>Quick Sort</a:t>
            </a:r>
          </a:p>
        </p:txBody>
      </p:sp>
      <p:grpSp>
        <p:nvGrpSpPr>
          <p:cNvPr id="2" name="Group 3"/>
          <p:cNvGrpSpPr>
            <a:grpSpLocks/>
          </p:cNvGrpSpPr>
          <p:nvPr/>
        </p:nvGrpSpPr>
        <p:grpSpPr bwMode="auto">
          <a:xfrm>
            <a:off x="2209800" y="1600200"/>
            <a:ext cx="457200" cy="914400"/>
            <a:chOff x="2432" y="1328"/>
            <a:chExt cx="906" cy="2075"/>
          </a:xfrm>
        </p:grpSpPr>
        <p:sp>
          <p:nvSpPr>
            <p:cNvPr id="216080" name="Freeform 4"/>
            <p:cNvSpPr>
              <a:spLocks/>
            </p:cNvSpPr>
            <p:nvPr/>
          </p:nvSpPr>
          <p:spPr bwMode="auto">
            <a:xfrm>
              <a:off x="2594" y="1328"/>
              <a:ext cx="450" cy="433"/>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0"/>
                <a:gd name="T67" fmla="*/ 0 h 406"/>
                <a:gd name="T68" fmla="*/ 410 w 410"/>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chemeClr val="tx2"/>
            </a:solidFill>
            <a:ln w="9525">
              <a:noFill/>
              <a:round/>
              <a:headEnd/>
              <a:tailEnd/>
            </a:ln>
          </p:spPr>
          <p:txBody>
            <a:bodyPr>
              <a:prstTxWarp prst="textNoShape">
                <a:avLst/>
              </a:prstTxWarp>
            </a:bodyPr>
            <a:lstStyle/>
            <a:p>
              <a:endParaRPr lang="en-US"/>
            </a:p>
          </p:txBody>
        </p:sp>
        <p:sp>
          <p:nvSpPr>
            <p:cNvPr id="216081" name="Freeform 5"/>
            <p:cNvSpPr>
              <a:spLocks/>
            </p:cNvSpPr>
            <p:nvPr/>
          </p:nvSpPr>
          <p:spPr bwMode="auto">
            <a:xfrm>
              <a:off x="2432" y="1810"/>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sp>
          <p:nvSpPr>
            <p:cNvPr id="216082" name="Freeform 6"/>
            <p:cNvSpPr>
              <a:spLocks/>
            </p:cNvSpPr>
            <p:nvPr/>
          </p:nvSpPr>
          <p:spPr bwMode="auto">
            <a:xfrm>
              <a:off x="2737" y="1811"/>
              <a:ext cx="339" cy="717"/>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9"/>
                <a:gd name="T64" fmla="*/ 0 h 673"/>
                <a:gd name="T65" fmla="*/ 309 w 309"/>
                <a:gd name="T66" fmla="*/ 673 h 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chemeClr val="tx2"/>
            </a:solidFill>
            <a:ln w="9525">
              <a:noFill/>
              <a:round/>
              <a:headEnd/>
              <a:tailEnd/>
            </a:ln>
          </p:spPr>
          <p:txBody>
            <a:bodyPr>
              <a:prstTxWarp prst="textNoShape">
                <a:avLst/>
              </a:prstTxWarp>
            </a:bodyPr>
            <a:lstStyle/>
            <a:p>
              <a:endParaRPr lang="en-US"/>
            </a:p>
          </p:txBody>
        </p:sp>
        <p:sp>
          <p:nvSpPr>
            <p:cNvPr id="216083" name="Freeform 7"/>
            <p:cNvSpPr>
              <a:spLocks/>
            </p:cNvSpPr>
            <p:nvPr/>
          </p:nvSpPr>
          <p:spPr bwMode="auto">
            <a:xfrm>
              <a:off x="2625" y="2365"/>
              <a:ext cx="259" cy="1038"/>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5"/>
                <a:gd name="T88" fmla="*/ 0 h 973"/>
                <a:gd name="T89" fmla="*/ 235 w 235"/>
                <a:gd name="T90" fmla="*/ 973 h 9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chemeClr val="tx2"/>
            </a:solidFill>
            <a:ln w="9525">
              <a:noFill/>
              <a:round/>
              <a:headEnd/>
              <a:tailEnd/>
            </a:ln>
          </p:spPr>
          <p:txBody>
            <a:bodyPr>
              <a:prstTxWarp prst="textNoShape">
                <a:avLst/>
              </a:prstTxWarp>
            </a:bodyPr>
            <a:lstStyle/>
            <a:p>
              <a:endParaRPr lang="en-US"/>
            </a:p>
          </p:txBody>
        </p:sp>
        <p:sp>
          <p:nvSpPr>
            <p:cNvPr id="216084" name="Freeform 8"/>
            <p:cNvSpPr>
              <a:spLocks/>
            </p:cNvSpPr>
            <p:nvPr/>
          </p:nvSpPr>
          <p:spPr bwMode="auto">
            <a:xfrm>
              <a:off x="2906" y="2365"/>
              <a:ext cx="422" cy="876"/>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821"/>
                <a:gd name="T98" fmla="*/ 384 w 384"/>
                <a:gd name="T99" fmla="*/ 821 h 8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chemeClr val="tx2"/>
            </a:solidFill>
            <a:ln w="9525">
              <a:noFill/>
              <a:round/>
              <a:headEnd/>
              <a:tailEnd/>
            </a:ln>
          </p:spPr>
          <p:txBody>
            <a:bodyPr>
              <a:prstTxWarp prst="textNoShape">
                <a:avLst/>
              </a:prstTxWarp>
            </a:bodyPr>
            <a:lstStyle/>
            <a:p>
              <a:endParaRPr lang="en-US"/>
            </a:p>
          </p:txBody>
        </p:sp>
        <p:sp>
          <p:nvSpPr>
            <p:cNvPr id="216085" name="Freeform 9"/>
            <p:cNvSpPr>
              <a:spLocks/>
            </p:cNvSpPr>
            <p:nvPr/>
          </p:nvSpPr>
          <p:spPr bwMode="auto">
            <a:xfrm rot="10800000" flipV="1">
              <a:off x="2976" y="1824"/>
              <a:ext cx="362" cy="582"/>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9"/>
                <a:gd name="T109" fmla="*/ 0 h 546"/>
                <a:gd name="T110" fmla="*/ 329 w 329"/>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chemeClr val="tx2"/>
            </a:solidFill>
            <a:ln w="9525">
              <a:noFill/>
              <a:round/>
              <a:headEnd/>
              <a:tailEnd/>
            </a:ln>
          </p:spPr>
          <p:txBody>
            <a:bodyPr>
              <a:prstTxWarp prst="textNoShape">
                <a:avLst/>
              </a:prstTxWarp>
            </a:bodyPr>
            <a:lstStyle/>
            <a:p>
              <a:endParaRPr lang="en-US"/>
            </a:p>
          </p:txBody>
        </p:sp>
      </p:grpSp>
      <p:sp>
        <p:nvSpPr>
          <p:cNvPr id="216070" name="Freeform 10"/>
          <p:cNvSpPr>
            <a:spLocks/>
          </p:cNvSpPr>
          <p:nvPr/>
        </p:nvSpPr>
        <p:spPr bwMode="auto">
          <a:xfrm>
            <a:off x="2379663" y="3321050"/>
            <a:ext cx="1703387" cy="1236663"/>
          </a:xfrm>
          <a:custGeom>
            <a:avLst/>
            <a:gdLst>
              <a:gd name="T0" fmla="*/ 317 w 1073"/>
              <a:gd name="T1" fmla="*/ 64 h 779"/>
              <a:gd name="T2" fmla="*/ 48 w 1073"/>
              <a:gd name="T3" fmla="*/ 246 h 779"/>
              <a:gd name="T4" fmla="*/ 26 w 1073"/>
              <a:gd name="T5" fmla="*/ 531 h 779"/>
              <a:gd name="T6" fmla="*/ 150 w 1073"/>
              <a:gd name="T7" fmla="*/ 669 h 779"/>
              <a:gd name="T8" fmla="*/ 529 w 1073"/>
              <a:gd name="T9" fmla="*/ 750 h 779"/>
              <a:gd name="T10" fmla="*/ 1048 w 1073"/>
              <a:gd name="T11" fmla="*/ 495 h 779"/>
              <a:gd name="T12" fmla="*/ 682 w 1073"/>
              <a:gd name="T13" fmla="*/ 72 h 779"/>
              <a:gd name="T14" fmla="*/ 317 w 1073"/>
              <a:gd name="T15" fmla="*/ 64 h 779"/>
              <a:gd name="T16" fmla="*/ 0 60000 65536"/>
              <a:gd name="T17" fmla="*/ 0 60000 65536"/>
              <a:gd name="T18" fmla="*/ 0 60000 65536"/>
              <a:gd name="T19" fmla="*/ 0 60000 65536"/>
              <a:gd name="T20" fmla="*/ 0 60000 65536"/>
              <a:gd name="T21" fmla="*/ 0 60000 65536"/>
              <a:gd name="T22" fmla="*/ 0 60000 65536"/>
              <a:gd name="T23" fmla="*/ 0 60000 65536"/>
              <a:gd name="T24" fmla="*/ 0 w 1073"/>
              <a:gd name="T25" fmla="*/ 0 h 779"/>
              <a:gd name="T26" fmla="*/ 1073 w 1073"/>
              <a:gd name="T27" fmla="*/ 779 h 7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3" h="779">
                <a:moveTo>
                  <a:pt x="317" y="64"/>
                </a:moveTo>
                <a:cubicBezTo>
                  <a:pt x="211" y="93"/>
                  <a:pt x="96" y="168"/>
                  <a:pt x="48" y="246"/>
                </a:cubicBezTo>
                <a:cubicBezTo>
                  <a:pt x="0" y="324"/>
                  <a:pt x="9" y="461"/>
                  <a:pt x="26" y="531"/>
                </a:cubicBezTo>
                <a:cubicBezTo>
                  <a:pt x="43" y="601"/>
                  <a:pt x="66" y="633"/>
                  <a:pt x="150" y="669"/>
                </a:cubicBezTo>
                <a:cubicBezTo>
                  <a:pt x="234" y="705"/>
                  <a:pt x="380" y="779"/>
                  <a:pt x="529" y="750"/>
                </a:cubicBezTo>
                <a:cubicBezTo>
                  <a:pt x="678" y="721"/>
                  <a:pt x="1023" y="608"/>
                  <a:pt x="1048" y="495"/>
                </a:cubicBezTo>
                <a:cubicBezTo>
                  <a:pt x="1073" y="382"/>
                  <a:pt x="804" y="144"/>
                  <a:pt x="682" y="72"/>
                </a:cubicBezTo>
                <a:cubicBezTo>
                  <a:pt x="560" y="0"/>
                  <a:pt x="423" y="35"/>
                  <a:pt x="317" y="64"/>
                </a:cubicBezTo>
                <a:close/>
              </a:path>
            </a:pathLst>
          </a:custGeom>
          <a:noFill/>
          <a:ln w="38100">
            <a:solidFill>
              <a:srgbClr val="0000FF"/>
            </a:solidFill>
            <a:round/>
            <a:headEnd/>
            <a:tailEnd/>
          </a:ln>
        </p:spPr>
        <p:txBody>
          <a:bodyPr>
            <a:prstTxWarp prst="textNoShape">
              <a:avLst/>
            </a:prstTxWarp>
          </a:bodyPr>
          <a:lstStyle/>
          <a:p>
            <a:endParaRPr lang="en-US"/>
          </a:p>
        </p:txBody>
      </p:sp>
      <p:sp>
        <p:nvSpPr>
          <p:cNvPr id="216071" name="Text Box 11"/>
          <p:cNvSpPr txBox="1">
            <a:spLocks noChangeArrowheads="1"/>
          </p:cNvSpPr>
          <p:nvPr/>
        </p:nvSpPr>
        <p:spPr bwMode="auto">
          <a:xfrm>
            <a:off x="4137025" y="3779838"/>
            <a:ext cx="894370" cy="400110"/>
          </a:xfrm>
          <a:prstGeom prst="rect">
            <a:avLst/>
          </a:prstGeom>
          <a:noFill/>
          <a:ln w="38100">
            <a:noFill/>
            <a:miter lim="800000"/>
            <a:headEnd/>
            <a:tailEnd/>
          </a:ln>
        </p:spPr>
        <p:txBody>
          <a:bodyPr wrap="none">
            <a:prstTxWarp prst="textNoShape">
              <a:avLst/>
            </a:prstTxWarp>
            <a:spAutoFit/>
          </a:bodyPr>
          <a:lstStyle/>
          <a:p>
            <a:r>
              <a:rPr lang="en-CA" sz="2000" b="0" dirty="0">
                <a:solidFill>
                  <a:srgbClr val="33CC33"/>
                </a:solidFill>
                <a:latin typeface="Times New Roman" charset="0"/>
                <a:ea typeface="Times New Roman" charset="0"/>
                <a:cs typeface="Times New Roman" charset="0"/>
              </a:rPr>
              <a:t>≤</a:t>
            </a:r>
            <a:r>
              <a:rPr lang="en-US" sz="2000" b="0" dirty="0">
                <a:solidFill>
                  <a:srgbClr val="33CC33"/>
                </a:solidFill>
                <a:latin typeface="Times New Roman" charset="0"/>
                <a:ea typeface="Times New Roman" charset="0"/>
                <a:cs typeface="Times New Roman" charset="0"/>
              </a:rPr>
              <a:t> </a:t>
            </a:r>
            <a:r>
              <a:rPr lang="en-US" sz="2000" b="0" dirty="0">
                <a:solidFill>
                  <a:srgbClr val="33CC33"/>
                </a:solidFill>
                <a:latin typeface="Tahoma" charset="0"/>
              </a:rPr>
              <a:t>14 </a:t>
            </a:r>
            <a:r>
              <a:rPr lang="en-CA" sz="2000" dirty="0">
                <a:solidFill>
                  <a:srgbClr val="33CC33"/>
                </a:solidFill>
                <a:latin typeface="Times New Roman" charset="0"/>
                <a:ea typeface="Times New Roman" charset="0"/>
                <a:cs typeface="Times New Roman" charset="0"/>
              </a:rPr>
              <a:t>&lt;</a:t>
            </a:r>
            <a:endParaRPr lang="en-CA" sz="2000" b="0" dirty="0">
              <a:solidFill>
                <a:srgbClr val="33CC33"/>
              </a:solidFill>
              <a:latin typeface="Times New Roman" charset="0"/>
              <a:ea typeface="Times New Roman" charset="0"/>
              <a:cs typeface="Times New Roman" charset="0"/>
            </a:endParaRPr>
          </a:p>
        </p:txBody>
      </p:sp>
      <p:sp>
        <p:nvSpPr>
          <p:cNvPr id="216072" name="Oval 12"/>
          <p:cNvSpPr>
            <a:spLocks noChangeArrowheads="1"/>
          </p:cNvSpPr>
          <p:nvPr/>
        </p:nvSpPr>
        <p:spPr bwMode="auto">
          <a:xfrm>
            <a:off x="2819400" y="1981200"/>
            <a:ext cx="457200" cy="382588"/>
          </a:xfrm>
          <a:prstGeom prst="ellipse">
            <a:avLst/>
          </a:prstGeom>
          <a:noFill/>
          <a:ln w="38100">
            <a:solidFill>
              <a:schemeClr val="hlink"/>
            </a:solidFill>
            <a:round/>
            <a:headEnd/>
            <a:tailEnd/>
          </a:ln>
        </p:spPr>
        <p:txBody>
          <a:bodyPr wrap="none" anchor="ctr">
            <a:prstTxWarp prst="textNoShape">
              <a:avLst/>
            </a:prstTxWarp>
          </a:bodyPr>
          <a:lstStyle/>
          <a:p>
            <a:pPr algn="ctr"/>
            <a:endParaRPr lang="en-US" sz="3200" b="0">
              <a:latin typeface="Times New Roman" charset="0"/>
            </a:endParaRPr>
          </a:p>
        </p:txBody>
      </p:sp>
      <p:grpSp>
        <p:nvGrpSpPr>
          <p:cNvPr id="3" name="Group 13"/>
          <p:cNvGrpSpPr>
            <a:grpSpLocks/>
          </p:cNvGrpSpPr>
          <p:nvPr/>
        </p:nvGrpSpPr>
        <p:grpSpPr bwMode="auto">
          <a:xfrm>
            <a:off x="2743200" y="1905000"/>
            <a:ext cx="3733800" cy="533400"/>
            <a:chOff x="3072" y="3360"/>
            <a:chExt cx="2352" cy="336"/>
          </a:xfrm>
        </p:grpSpPr>
        <p:sp>
          <p:nvSpPr>
            <p:cNvPr id="216078" name="Text Box 14"/>
            <p:cNvSpPr txBox="1">
              <a:spLocks noChangeArrowheads="1"/>
            </p:cNvSpPr>
            <p:nvPr/>
          </p:nvSpPr>
          <p:spPr bwMode="auto">
            <a:xfrm>
              <a:off x="3106" y="3408"/>
              <a:ext cx="2288" cy="250"/>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14,23,25,30,31,52,62,79,88,98</a:t>
              </a:r>
              <a:endParaRPr lang="en-CA" sz="2000" b="0">
                <a:solidFill>
                  <a:srgbClr val="33CC33"/>
                </a:solidFill>
                <a:latin typeface="Tahoma" charset="0"/>
              </a:endParaRPr>
            </a:p>
          </p:txBody>
        </p:sp>
        <p:sp>
          <p:nvSpPr>
            <p:cNvPr id="216079" name="Rectangle 15"/>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5018088" y="3690938"/>
            <a:ext cx="3327400" cy="576262"/>
            <a:chOff x="3072" y="3360"/>
            <a:chExt cx="2380" cy="336"/>
          </a:xfrm>
        </p:grpSpPr>
        <p:sp>
          <p:nvSpPr>
            <p:cNvPr id="216076" name="Text Box 17"/>
            <p:cNvSpPr txBox="1">
              <a:spLocks noChangeArrowheads="1"/>
            </p:cNvSpPr>
            <p:nvPr/>
          </p:nvSpPr>
          <p:spPr bwMode="auto">
            <a:xfrm>
              <a:off x="3106" y="3408"/>
              <a:ext cx="2346" cy="232"/>
            </a:xfrm>
            <a:prstGeom prst="rect">
              <a:avLst/>
            </a:prstGeom>
            <a:noFill/>
            <a:ln w="9525">
              <a:noFill/>
              <a:miter lim="800000"/>
              <a:headEnd/>
              <a:tailEnd/>
            </a:ln>
          </p:spPr>
          <p:txBody>
            <a:bodyPr wrap="none">
              <a:prstTxWarp prst="textNoShape">
                <a:avLst/>
              </a:prstTxWarp>
              <a:spAutoFit/>
            </a:bodyPr>
            <a:lstStyle/>
            <a:p>
              <a:r>
                <a:rPr lang="en-US" sz="2000" b="0">
                  <a:solidFill>
                    <a:srgbClr val="33CC33"/>
                  </a:solidFill>
                  <a:latin typeface="Tahoma" charset="0"/>
                </a:rPr>
                <a:t>23,25,30,31,52,62,79,88,98</a:t>
              </a:r>
              <a:endParaRPr lang="en-CA" sz="2000" b="0">
                <a:solidFill>
                  <a:srgbClr val="33CC33"/>
                </a:solidFill>
                <a:latin typeface="Tahoma" charset="0"/>
              </a:endParaRPr>
            </a:p>
          </p:txBody>
        </p:sp>
        <p:sp>
          <p:nvSpPr>
            <p:cNvPr id="216077" name="Rectangle 18"/>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sp>
        <p:nvSpPr>
          <p:cNvPr id="216075" name="Text Box 19"/>
          <p:cNvSpPr txBox="1">
            <a:spLocks noChangeArrowheads="1"/>
          </p:cNvSpPr>
          <p:nvPr/>
        </p:nvSpPr>
        <p:spPr bwMode="auto">
          <a:xfrm>
            <a:off x="2057400" y="4876800"/>
            <a:ext cx="6318250" cy="1066800"/>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If the list is already sorted, </a:t>
            </a:r>
            <a:br>
              <a:rPr lang="en-US" sz="3200" b="0">
                <a:latin typeface="Times New Roman" charset="0"/>
              </a:rPr>
            </a:br>
            <a:r>
              <a:rPr lang="en-US" sz="3200" b="0">
                <a:latin typeface="Times New Roman" charset="0"/>
              </a:rPr>
              <a:t>then the list is worst case unbalanced.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QuickSort</a:t>
            </a:r>
            <a:r>
              <a:rPr lang="en-US" dirty="0" smtClean="0"/>
              <a:t>:  Choosing the Pivot</a:t>
            </a:r>
            <a:endParaRPr lang="en-US" dirty="0"/>
          </a:p>
        </p:txBody>
      </p:sp>
      <p:sp>
        <p:nvSpPr>
          <p:cNvPr id="3" name="Content Placeholder 2"/>
          <p:cNvSpPr>
            <a:spLocks noGrp="1"/>
          </p:cNvSpPr>
          <p:nvPr>
            <p:ph idx="1"/>
          </p:nvPr>
        </p:nvSpPr>
        <p:spPr/>
        <p:txBody>
          <a:bodyPr/>
          <a:lstStyle/>
          <a:p>
            <a:r>
              <a:rPr lang="en-US" dirty="0" smtClean="0"/>
              <a:t>Common choices are:</a:t>
            </a:r>
          </a:p>
          <a:p>
            <a:pPr lvl="1"/>
            <a:r>
              <a:rPr lang="en-US" dirty="0" smtClean="0"/>
              <a:t>random element</a:t>
            </a:r>
          </a:p>
          <a:p>
            <a:pPr lvl="1"/>
            <a:r>
              <a:rPr lang="en-US" dirty="0" smtClean="0"/>
              <a:t>middle element</a:t>
            </a:r>
          </a:p>
          <a:p>
            <a:pPr lvl="1"/>
            <a:r>
              <a:rPr lang="en-US" dirty="0" smtClean="0"/>
              <a:t>median of first, middle and last element</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smtClean="0"/>
              <a:t>Best-Case Running </a:t>
            </a:r>
            <a:r>
              <a:rPr lang="en-US" dirty="0"/>
              <a:t>Time</a:t>
            </a:r>
          </a:p>
        </p:txBody>
      </p:sp>
      <p:sp>
        <p:nvSpPr>
          <p:cNvPr id="161795" name="Rectangle 3" descr="Rectangle: Click to edit Master text styles&#10;Second level&#10;Third level&#10;Fourth level&#10;Fifth level"/>
          <p:cNvSpPr>
            <a:spLocks noGrp="1" noChangeArrowheads="1"/>
          </p:cNvSpPr>
          <p:nvPr>
            <p:ph type="body" idx="1"/>
          </p:nvPr>
        </p:nvSpPr>
        <p:spPr>
          <a:xfrm>
            <a:off x="762000" y="1153437"/>
            <a:ext cx="8001000" cy="2286000"/>
          </a:xfrm>
        </p:spPr>
        <p:txBody>
          <a:bodyPr/>
          <a:lstStyle/>
          <a:p>
            <a:r>
              <a:rPr lang="en-US" sz="2000" dirty="0">
                <a:latin typeface="+mj-lt"/>
              </a:rPr>
              <a:t>The</a:t>
            </a:r>
            <a:r>
              <a:rPr lang="en-US" sz="2000" dirty="0" smtClean="0">
                <a:latin typeface="+mj-lt"/>
              </a:rPr>
              <a:t> best case </a:t>
            </a:r>
            <a:r>
              <a:rPr lang="en-US" sz="2000" dirty="0">
                <a:latin typeface="+mj-lt"/>
              </a:rPr>
              <a:t>for quick-sort occurs when</a:t>
            </a:r>
            <a:r>
              <a:rPr lang="en-US" sz="2000" dirty="0" smtClean="0">
                <a:latin typeface="+mj-lt"/>
              </a:rPr>
              <a:t> each pivot partitions the array in half.</a:t>
            </a:r>
          </a:p>
          <a:p>
            <a:r>
              <a:rPr lang="en-US" sz="2000" dirty="0" smtClean="0">
                <a:latin typeface="+mj-lt"/>
              </a:rPr>
              <a:t>Then </a:t>
            </a:r>
            <a:r>
              <a:rPr lang="en-US" sz="2000" dirty="0" smtClean="0"/>
              <a:t>there are </a:t>
            </a:r>
            <a:r>
              <a:rPr lang="en-US" sz="2000" dirty="0" err="1" smtClean="0"/>
              <a:t>O(log</a:t>
            </a:r>
            <a:r>
              <a:rPr lang="en-US" sz="2000" dirty="0" smtClean="0"/>
              <a:t> </a:t>
            </a:r>
            <a:r>
              <a:rPr lang="en-US" sz="2000" dirty="0" err="1" smtClean="0"/>
              <a:t>n</a:t>
            </a:r>
            <a:r>
              <a:rPr lang="en-US" sz="2000" dirty="0" smtClean="0"/>
              <a:t>) levels</a:t>
            </a:r>
          </a:p>
          <a:p>
            <a:r>
              <a:rPr lang="en-US" sz="2000" dirty="0" smtClean="0">
                <a:latin typeface="+mj-lt"/>
              </a:rPr>
              <a:t>There is </a:t>
            </a:r>
            <a:r>
              <a:rPr lang="en-US" sz="2000" dirty="0" err="1" smtClean="0">
                <a:latin typeface="+mj-lt"/>
              </a:rPr>
              <a:t>O(n</a:t>
            </a:r>
            <a:r>
              <a:rPr lang="en-US" sz="2000" dirty="0" smtClean="0">
                <a:latin typeface="+mj-lt"/>
              </a:rPr>
              <a:t>) work at each level</a:t>
            </a:r>
          </a:p>
          <a:p>
            <a:r>
              <a:rPr lang="en-US" sz="2000" dirty="0" smtClean="0">
                <a:latin typeface="+mj-lt"/>
              </a:rPr>
              <a:t>Thus total running time is </a:t>
            </a:r>
            <a:r>
              <a:rPr lang="en-US" sz="2000" dirty="0" err="1" smtClean="0">
                <a:latin typeface="+mj-lt"/>
              </a:rPr>
              <a:t>O(n</a:t>
            </a:r>
            <a:r>
              <a:rPr lang="en-US" sz="2000" dirty="0" smtClean="0">
                <a:latin typeface="+mj-lt"/>
              </a:rPr>
              <a:t> log </a:t>
            </a:r>
            <a:r>
              <a:rPr lang="en-US" sz="2000" dirty="0" err="1" smtClean="0">
                <a:latin typeface="+mj-lt"/>
              </a:rPr>
              <a:t>n</a:t>
            </a:r>
            <a:r>
              <a:rPr lang="en-US" sz="2000" dirty="0" smtClean="0">
                <a:latin typeface="+mj-lt"/>
              </a:rPr>
              <a:t>)</a:t>
            </a:r>
            <a:endParaRPr lang="en-US" sz="2000" dirty="0">
              <a:latin typeface="+mj-lt"/>
            </a:endParaRPr>
          </a:p>
        </p:txBody>
      </p:sp>
      <p:graphicFrame>
        <p:nvGraphicFramePr>
          <p:cNvPr id="162010" name="Group 218"/>
          <p:cNvGraphicFramePr>
            <a:graphicFrameLocks noGrp="1"/>
          </p:cNvGraphicFramePr>
          <p:nvPr/>
        </p:nvGraphicFramePr>
        <p:xfrm>
          <a:off x="2438400" y="3591188"/>
          <a:ext cx="1371600" cy="2530866"/>
        </p:xfrm>
        <a:graphic>
          <a:graphicData uri="http://schemas.openxmlformats.org/drawingml/2006/table">
            <a:tbl>
              <a:tblPr/>
              <a:tblGrid>
                <a:gridCol w="685800"/>
                <a:gridCol w="685800"/>
              </a:tblGrid>
              <a:tr h="3477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depth</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time</a:t>
                      </a:r>
                    </a:p>
                  </a:txBody>
                  <a:tcPr marL="0" marR="0" marT="0" marB="0" horzOverflow="overflow">
                    <a:lnL>
                      <a:noFill/>
                    </a:lnL>
                    <a:lnR cap="flat">
                      <a:noFill/>
                    </a:lnR>
                    <a:lnT cap="flat">
                      <a:noFill/>
                    </a:lnT>
                    <a:lnB>
                      <a:noFill/>
                    </a:lnB>
                    <a:lnTlToBr>
                      <a:noFill/>
                    </a:lnTlToBr>
                    <a:lnBlToTr>
                      <a:noFill/>
                    </a:lnBlToTr>
                    <a:noFill/>
                  </a:tcPr>
                </a:tc>
              </a:tr>
              <a:tr h="3477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0</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n</a:t>
                      </a:r>
                    </a:p>
                  </a:txBody>
                  <a:tcPr marL="0" marR="0" marT="0" marB="0" anchor="ctr" horzOverflow="overflow">
                    <a:lnL>
                      <a:noFill/>
                    </a:lnL>
                    <a:lnR cap="flat">
                      <a:noFill/>
                    </a:lnR>
                    <a:lnT>
                      <a:noFill/>
                    </a:lnT>
                    <a:lnB>
                      <a:noFill/>
                    </a:lnB>
                    <a:lnTlToBr>
                      <a:noFill/>
                    </a:lnTlToBr>
                    <a:lnBlToTr>
                      <a:noFill/>
                    </a:lnBlToTr>
                    <a:noFill/>
                  </a:tcPr>
                </a:tc>
              </a:tr>
              <a:tr h="6239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dirty="0">
                          <a:ln>
                            <a:noFill/>
                          </a:ln>
                          <a:solidFill>
                            <a:schemeClr val="tx1"/>
                          </a:solidFill>
                          <a:effectLst/>
                          <a:latin typeface="Times New Roman" pitchFamily="35" charset="0"/>
                        </a:rPr>
                        <a:t>1</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err="1" smtClean="0">
                          <a:ln>
                            <a:noFill/>
                          </a:ln>
                          <a:solidFill>
                            <a:schemeClr val="tx1"/>
                          </a:solidFill>
                          <a:effectLst/>
                          <a:latin typeface="Times New Roman" pitchFamily="35" charset="0"/>
                          <a:sym typeface="Symbol" pitchFamily="35" charset="2"/>
                        </a:rPr>
                        <a:t>n</a:t>
                      </a:r>
                      <a:endParaRPr kumimoji="0" lang="en-US" sz="1800" b="0" i="0" u="none" strike="noStrike" cap="none" normalizeH="0" baseline="0" dirty="0">
                        <a:ln>
                          <a:noFill/>
                        </a:ln>
                        <a:solidFill>
                          <a:schemeClr val="tx1"/>
                        </a:solidFill>
                        <a:effectLst/>
                        <a:latin typeface="Times New Roman" pitchFamily="35" charset="0"/>
                        <a:sym typeface="Symbol" pitchFamily="35" charset="2"/>
                      </a:endParaRPr>
                    </a:p>
                  </a:txBody>
                  <a:tcPr marL="0" marR="0" marT="0" marB="0" anchor="ctr" horzOverflow="overflow">
                    <a:lnL>
                      <a:noFill/>
                    </a:lnL>
                    <a:lnR cap="flat">
                      <a:noFill/>
                    </a:lnR>
                    <a:lnT>
                      <a:noFill/>
                    </a:lnT>
                    <a:lnB>
                      <a:noFill/>
                    </a:lnB>
                    <a:lnTlToBr>
                      <a:noFill/>
                    </a:lnTlToBr>
                    <a:lnBlToTr>
                      <a:noFill/>
                    </a:lnBlToTr>
                    <a:noFill/>
                  </a:tcPr>
                </a:tc>
              </a:tr>
              <a:tr h="3138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a:ln>
                            <a:noFill/>
                          </a:ln>
                          <a:solidFill>
                            <a:schemeClr val="tx1"/>
                          </a:solidFill>
                          <a:effectLst/>
                          <a:latin typeface="Times New Roman" pitchFamily="35" charset="0"/>
                        </a:rPr>
                        <a:t>…</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a:ln>
                            <a:noFill/>
                          </a:ln>
                          <a:solidFill>
                            <a:schemeClr val="tx1"/>
                          </a:solidFill>
                          <a:effectLst/>
                          <a:latin typeface="Times New Roman" pitchFamily="35" charset="0"/>
                        </a:rPr>
                        <a:t>…</a:t>
                      </a:r>
                    </a:p>
                  </a:txBody>
                  <a:tcPr marL="0" marR="0" marT="0" marB="0" anchor="ctr" horzOverflow="overflow">
                    <a:lnL>
                      <a:noFill/>
                    </a:lnL>
                    <a:lnR cap="flat">
                      <a:noFill/>
                    </a:lnR>
                    <a:lnT>
                      <a:noFill/>
                    </a:lnT>
                    <a:lnB>
                      <a:noFill/>
                    </a:lnB>
                    <a:lnTlToBr>
                      <a:noFill/>
                    </a:lnTlToBr>
                    <a:lnBlToTr>
                      <a:noFill/>
                    </a:lnBlToTr>
                    <a:noFill/>
                  </a:tcPr>
                </a:tc>
              </a:tr>
              <a:tr h="24498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err="1" smtClean="0">
                          <a:ln>
                            <a:noFill/>
                          </a:ln>
                          <a:solidFill>
                            <a:schemeClr val="tx1"/>
                          </a:solidFill>
                          <a:effectLst/>
                          <a:latin typeface="Times New Roman" pitchFamily="35" charset="0"/>
                        </a:rPr>
                        <a:t>i</a:t>
                      </a:r>
                      <a:endParaRPr kumimoji="0" lang="en-US" sz="1800" b="1" i="1" u="none" strike="noStrike" cap="none" normalizeH="0" baseline="0" dirty="0">
                        <a:ln>
                          <a:noFill/>
                        </a:ln>
                        <a:solidFill>
                          <a:schemeClr val="tx1"/>
                        </a:solidFill>
                        <a:effectLst/>
                        <a:latin typeface="Times New Roman" pitchFamily="35" charset="0"/>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err="1" smtClean="0">
                          <a:ln>
                            <a:noFill/>
                          </a:ln>
                          <a:solidFill>
                            <a:schemeClr val="tx1"/>
                          </a:solidFill>
                          <a:effectLst/>
                          <a:latin typeface="Times New Roman" pitchFamily="35" charset="0"/>
                        </a:rPr>
                        <a:t>n</a:t>
                      </a:r>
                      <a:endParaRPr kumimoji="0" lang="en-US" sz="1800" b="1" i="1" u="none" strike="noStrike" cap="none" normalizeH="0" baseline="0" dirty="0">
                        <a:ln>
                          <a:noFill/>
                        </a:ln>
                        <a:solidFill>
                          <a:schemeClr val="tx1"/>
                        </a:solidFill>
                        <a:effectLst/>
                        <a:latin typeface="Times New Roman" pitchFamily="35" charset="0"/>
                      </a:endParaRPr>
                    </a:p>
                  </a:txBody>
                  <a:tcPr marL="0" marR="0" marT="0" marB="0" anchor="ctr" horzOverflow="overflow">
                    <a:lnL>
                      <a:noFill/>
                    </a:lnL>
                    <a:lnR cap="flat">
                      <a:noFill/>
                    </a:lnR>
                    <a:lnT>
                      <a:noFill/>
                    </a:lnT>
                    <a:lnB>
                      <a:noFill/>
                    </a:lnB>
                    <a:lnTlToBr>
                      <a:noFill/>
                    </a:lnTlToBr>
                    <a:lnBlToTr>
                      <a:noFill/>
                    </a:lnBlToTr>
                    <a:noFill/>
                  </a:tcPr>
                </a:tc>
              </a:tr>
              <a:tr h="27546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a:ln>
                            <a:noFill/>
                          </a:ln>
                          <a:solidFill>
                            <a:schemeClr val="tx1"/>
                          </a:solidFill>
                          <a:effectLst/>
                          <a:latin typeface="Times New Roman" pitchFamily="35" charset="0"/>
                        </a:rPr>
                        <a:t>…</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a:ln>
                            <a:noFill/>
                          </a:ln>
                          <a:solidFill>
                            <a:schemeClr val="tx1"/>
                          </a:solidFill>
                          <a:effectLst/>
                          <a:latin typeface="Times New Roman" pitchFamily="35" charset="0"/>
                        </a:rPr>
                        <a:t>…</a:t>
                      </a:r>
                    </a:p>
                  </a:txBody>
                  <a:tcPr marL="0" marR="0" marT="0" marB="0" anchor="ctr" horzOverflow="overflow">
                    <a:lnL>
                      <a:noFill/>
                    </a:lnL>
                    <a:lnR cap="flat">
                      <a:noFill/>
                    </a:lnR>
                    <a:lnT>
                      <a:noFill/>
                    </a:lnT>
                    <a:lnB>
                      <a:noFill/>
                    </a:lnB>
                    <a:lnTlToBr>
                      <a:noFill/>
                    </a:lnTlToBr>
                    <a:lnBlToTr>
                      <a:noFill/>
                    </a:lnBlToTr>
                    <a:noFill/>
                  </a:tcPr>
                </a:tc>
              </a:tr>
              <a:tr h="3477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smtClean="0">
                          <a:ln>
                            <a:noFill/>
                          </a:ln>
                          <a:solidFill>
                            <a:schemeClr val="tx1"/>
                          </a:solidFill>
                          <a:effectLst/>
                          <a:latin typeface="Times New Roman" pitchFamily="35" charset="0"/>
                          <a:sym typeface="Symbol" pitchFamily="35" charset="2"/>
                        </a:rPr>
                        <a:t>log </a:t>
                      </a:r>
                      <a:r>
                        <a:rPr kumimoji="0" lang="en-US" sz="1800" b="1" i="1" u="none" strike="noStrike" cap="none" normalizeH="0" baseline="0" dirty="0" err="1" smtClean="0">
                          <a:ln>
                            <a:noFill/>
                          </a:ln>
                          <a:solidFill>
                            <a:schemeClr val="tx1"/>
                          </a:solidFill>
                          <a:effectLst/>
                          <a:latin typeface="Times New Roman" pitchFamily="35" charset="0"/>
                          <a:sym typeface="Symbol" pitchFamily="35" charset="2"/>
                        </a:rPr>
                        <a:t>n</a:t>
                      </a:r>
                      <a:endParaRPr kumimoji="0" lang="en-US" sz="1800" b="0" i="0" u="none" strike="noStrike" cap="none" normalizeH="0" baseline="0" dirty="0">
                        <a:ln>
                          <a:noFill/>
                        </a:ln>
                        <a:solidFill>
                          <a:schemeClr val="tx1"/>
                        </a:solidFill>
                        <a:effectLst/>
                        <a:latin typeface="Times New Roman" pitchFamily="35" charset="0"/>
                        <a:sym typeface="Symbol" pitchFamily="35" charset="2"/>
                      </a:endParaRPr>
                    </a:p>
                  </a:txBody>
                  <a:tcPr marL="0" marR="0" marT="0"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a:ln>
                            <a:noFill/>
                          </a:ln>
                          <a:solidFill>
                            <a:schemeClr val="tx1"/>
                          </a:solidFill>
                          <a:effectLst/>
                          <a:latin typeface="Times New Roman" pitchFamily="35" charset="0"/>
                        </a:rPr>
                        <a:t>n</a:t>
                      </a:r>
                    </a:p>
                  </a:txBody>
                  <a:tcPr marL="0" marR="0" marT="0" marB="0" anchor="ctr" horzOverflow="overflow">
                    <a:lnL>
                      <a:noFill/>
                    </a:lnL>
                    <a:lnR cap="flat">
                      <a:noFill/>
                    </a:lnR>
                    <a:lnT>
                      <a:noFill/>
                    </a:lnT>
                    <a:lnB cap="flat">
                      <a:noFill/>
                    </a:lnB>
                    <a:lnTlToBr>
                      <a:noFill/>
                    </a:lnTlToBr>
                    <a:lnBlToTr>
                      <a:noFill/>
                    </a:lnBlToTr>
                    <a:noFill/>
                  </a:tcPr>
                </a:tc>
              </a:tr>
            </a:tbl>
          </a:graphicData>
        </a:graphic>
      </p:graphicFrame>
      <p:sp>
        <p:nvSpPr>
          <p:cNvPr id="19" name="AutoShape 11"/>
          <p:cNvSpPr>
            <a:spLocks noChangeArrowheads="1"/>
          </p:cNvSpPr>
          <p:nvPr/>
        </p:nvSpPr>
        <p:spPr bwMode="auto">
          <a:xfrm>
            <a:off x="6919914" y="4570968"/>
            <a:ext cx="1177925"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27" name="AutoShape 32"/>
          <p:cNvSpPr>
            <a:spLocks noChangeArrowheads="1"/>
          </p:cNvSpPr>
          <p:nvPr/>
        </p:nvSpPr>
        <p:spPr bwMode="auto">
          <a:xfrm>
            <a:off x="5083176" y="4047093"/>
            <a:ext cx="2482850" cy="219075"/>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cxnSp>
        <p:nvCxnSpPr>
          <p:cNvPr id="28" name="AutoShape 33"/>
          <p:cNvCxnSpPr>
            <a:cxnSpLocks noChangeShapeType="1"/>
            <a:endCxn id="27" idx="2"/>
          </p:cNvCxnSpPr>
          <p:nvPr/>
        </p:nvCxnSpPr>
        <p:spPr bwMode="auto">
          <a:xfrm flipV="1">
            <a:off x="5172076" y="4266168"/>
            <a:ext cx="1152525" cy="304800"/>
          </a:xfrm>
          <a:prstGeom prst="straightConnector1">
            <a:avLst/>
          </a:prstGeom>
          <a:noFill/>
          <a:ln w="12700">
            <a:solidFill>
              <a:schemeClr val="tx1"/>
            </a:solidFill>
            <a:round/>
            <a:headEnd/>
            <a:tailEnd/>
          </a:ln>
          <a:effectLst/>
        </p:spPr>
      </p:cxnSp>
      <p:cxnSp>
        <p:nvCxnSpPr>
          <p:cNvPr id="29" name="AutoShape 34"/>
          <p:cNvCxnSpPr>
            <a:cxnSpLocks noChangeShapeType="1"/>
            <a:stCxn id="19" idx="0"/>
            <a:endCxn id="27" idx="2"/>
          </p:cNvCxnSpPr>
          <p:nvPr/>
        </p:nvCxnSpPr>
        <p:spPr bwMode="auto">
          <a:xfrm rot="16200000" flipV="1">
            <a:off x="6764339" y="3826430"/>
            <a:ext cx="304800" cy="1184276"/>
          </a:xfrm>
          <a:prstGeom prst="straightConnector1">
            <a:avLst/>
          </a:prstGeom>
          <a:noFill/>
          <a:ln w="12700">
            <a:solidFill>
              <a:schemeClr val="tx1"/>
            </a:solidFill>
            <a:round/>
            <a:headEnd/>
            <a:tailEnd/>
          </a:ln>
          <a:effectLst/>
        </p:spPr>
      </p:cxnSp>
      <p:sp>
        <p:nvSpPr>
          <p:cNvPr id="31" name="AutoShape 11"/>
          <p:cNvSpPr>
            <a:spLocks noChangeArrowheads="1"/>
          </p:cNvSpPr>
          <p:nvPr/>
        </p:nvSpPr>
        <p:spPr bwMode="auto">
          <a:xfrm>
            <a:off x="4762501" y="4570968"/>
            <a:ext cx="1172632"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35" name="AutoShape 16"/>
          <p:cNvSpPr>
            <a:spLocks noChangeArrowheads="1"/>
          </p:cNvSpPr>
          <p:nvPr/>
        </p:nvSpPr>
        <p:spPr bwMode="auto">
          <a:xfrm>
            <a:off x="4675188" y="5396470"/>
            <a:ext cx="534457"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36" name="AutoShape 24"/>
          <p:cNvSpPr>
            <a:spLocks noChangeArrowheads="1"/>
          </p:cNvSpPr>
          <p:nvPr/>
        </p:nvSpPr>
        <p:spPr bwMode="auto">
          <a:xfrm>
            <a:off x="4636681" y="5902883"/>
            <a:ext cx="251640"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37" name="AutoShape 25"/>
          <p:cNvSpPr>
            <a:spLocks noChangeArrowheads="1"/>
          </p:cNvSpPr>
          <p:nvPr/>
        </p:nvSpPr>
        <p:spPr bwMode="auto">
          <a:xfrm>
            <a:off x="5014373" y="5902883"/>
            <a:ext cx="246073"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38" name="AutoShape 29"/>
          <p:cNvCxnSpPr>
            <a:cxnSpLocks noChangeShapeType="1"/>
            <a:stCxn id="36" idx="0"/>
            <a:endCxn id="35" idx="2"/>
          </p:cNvCxnSpPr>
          <p:nvPr/>
        </p:nvCxnSpPr>
        <p:spPr bwMode="auto">
          <a:xfrm rot="5400000" flipH="1" flipV="1">
            <a:off x="4707997" y="5668463"/>
            <a:ext cx="288925" cy="179916"/>
          </a:xfrm>
          <a:prstGeom prst="straightConnector1">
            <a:avLst/>
          </a:prstGeom>
          <a:noFill/>
          <a:ln w="12700">
            <a:solidFill>
              <a:schemeClr val="tx1"/>
            </a:solidFill>
            <a:round/>
            <a:headEnd/>
            <a:tailEnd/>
          </a:ln>
          <a:effectLst/>
        </p:spPr>
      </p:cxnSp>
      <p:cxnSp>
        <p:nvCxnSpPr>
          <p:cNvPr id="39" name="AutoShape 31"/>
          <p:cNvCxnSpPr>
            <a:cxnSpLocks noChangeShapeType="1"/>
            <a:stCxn id="35" idx="2"/>
            <a:endCxn id="37" idx="0"/>
          </p:cNvCxnSpPr>
          <p:nvPr/>
        </p:nvCxnSpPr>
        <p:spPr bwMode="auto">
          <a:xfrm rot="16200000" flipH="1">
            <a:off x="4895451" y="5660923"/>
            <a:ext cx="288925" cy="194993"/>
          </a:xfrm>
          <a:prstGeom prst="straightConnector1">
            <a:avLst/>
          </a:prstGeom>
          <a:noFill/>
          <a:ln w="12700">
            <a:solidFill>
              <a:schemeClr val="tx1"/>
            </a:solidFill>
            <a:round/>
            <a:headEnd/>
            <a:tailEnd/>
          </a:ln>
          <a:effectLst/>
        </p:spPr>
      </p:cxnSp>
      <p:sp>
        <p:nvSpPr>
          <p:cNvPr id="41" name="AutoShape 16"/>
          <p:cNvSpPr>
            <a:spLocks noChangeArrowheads="1"/>
          </p:cNvSpPr>
          <p:nvPr/>
        </p:nvSpPr>
        <p:spPr bwMode="auto">
          <a:xfrm>
            <a:off x="5502275" y="5396468"/>
            <a:ext cx="534457"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42" name="AutoShape 24"/>
          <p:cNvSpPr>
            <a:spLocks noChangeArrowheads="1"/>
          </p:cNvSpPr>
          <p:nvPr/>
        </p:nvSpPr>
        <p:spPr bwMode="auto">
          <a:xfrm>
            <a:off x="5463768" y="5902881"/>
            <a:ext cx="251640"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43" name="AutoShape 25"/>
          <p:cNvSpPr>
            <a:spLocks noChangeArrowheads="1"/>
          </p:cNvSpPr>
          <p:nvPr/>
        </p:nvSpPr>
        <p:spPr bwMode="auto">
          <a:xfrm>
            <a:off x="5841460" y="5902881"/>
            <a:ext cx="246073"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44" name="AutoShape 29"/>
          <p:cNvCxnSpPr>
            <a:cxnSpLocks noChangeShapeType="1"/>
            <a:stCxn id="42" idx="0"/>
            <a:endCxn id="41" idx="2"/>
          </p:cNvCxnSpPr>
          <p:nvPr/>
        </p:nvCxnSpPr>
        <p:spPr bwMode="auto">
          <a:xfrm rot="5400000" flipH="1" flipV="1">
            <a:off x="5535084" y="5668461"/>
            <a:ext cx="288925" cy="179916"/>
          </a:xfrm>
          <a:prstGeom prst="straightConnector1">
            <a:avLst/>
          </a:prstGeom>
          <a:noFill/>
          <a:ln w="12700">
            <a:solidFill>
              <a:schemeClr val="tx1"/>
            </a:solidFill>
            <a:round/>
            <a:headEnd/>
            <a:tailEnd/>
          </a:ln>
          <a:effectLst/>
        </p:spPr>
      </p:cxnSp>
      <p:cxnSp>
        <p:nvCxnSpPr>
          <p:cNvPr id="45" name="AutoShape 31"/>
          <p:cNvCxnSpPr>
            <a:cxnSpLocks noChangeShapeType="1"/>
            <a:stCxn id="41" idx="2"/>
            <a:endCxn id="43" idx="0"/>
          </p:cNvCxnSpPr>
          <p:nvPr/>
        </p:nvCxnSpPr>
        <p:spPr bwMode="auto">
          <a:xfrm rot="16200000" flipH="1">
            <a:off x="5722538" y="5660921"/>
            <a:ext cx="288925" cy="194993"/>
          </a:xfrm>
          <a:prstGeom prst="straightConnector1">
            <a:avLst/>
          </a:prstGeom>
          <a:noFill/>
          <a:ln w="12700">
            <a:solidFill>
              <a:schemeClr val="tx1"/>
            </a:solidFill>
            <a:round/>
            <a:headEnd/>
            <a:tailEnd/>
          </a:ln>
          <a:effectLst/>
        </p:spPr>
      </p:cxnSp>
      <p:graphicFrame>
        <p:nvGraphicFramePr>
          <p:cNvPr id="55" name="Object 54"/>
          <p:cNvGraphicFramePr>
            <a:graphicFrameLocks noChangeAspect="1"/>
          </p:cNvGraphicFramePr>
          <p:nvPr/>
        </p:nvGraphicFramePr>
        <p:xfrm>
          <a:off x="5235166" y="4859892"/>
          <a:ext cx="228602" cy="495304"/>
        </p:xfrm>
        <a:graphic>
          <a:graphicData uri="http://schemas.openxmlformats.org/presentationml/2006/ole">
            <mc:AlternateContent xmlns:mc="http://schemas.openxmlformats.org/markup-compatibility/2006">
              <mc:Choice xmlns:v="urn:schemas-microsoft-com:vml" Requires="v">
                <p:oleObj spid="_x0000_s399439" name="Equation" r:id="rId3" imgW="76200" imgH="165100" progId="Equation.DSMT4">
                  <p:embed/>
                </p:oleObj>
              </mc:Choice>
              <mc:Fallback>
                <p:oleObj name="Equation" r:id="rId3" imgW="76200" imgH="1651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166" y="4859892"/>
                        <a:ext cx="228602" cy="4953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6" name="AutoShape 16"/>
          <p:cNvSpPr>
            <a:spLocks noChangeArrowheads="1"/>
          </p:cNvSpPr>
          <p:nvPr/>
        </p:nvSpPr>
        <p:spPr bwMode="auto">
          <a:xfrm>
            <a:off x="6958421" y="5440126"/>
            <a:ext cx="534457"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57" name="AutoShape 24"/>
          <p:cNvSpPr>
            <a:spLocks noChangeArrowheads="1"/>
          </p:cNvSpPr>
          <p:nvPr/>
        </p:nvSpPr>
        <p:spPr bwMode="auto">
          <a:xfrm>
            <a:off x="6919914" y="5946539"/>
            <a:ext cx="251640"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58" name="AutoShape 25"/>
          <p:cNvSpPr>
            <a:spLocks noChangeArrowheads="1"/>
          </p:cNvSpPr>
          <p:nvPr/>
        </p:nvSpPr>
        <p:spPr bwMode="auto">
          <a:xfrm>
            <a:off x="7297606" y="5946539"/>
            <a:ext cx="246073"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59" name="AutoShape 29"/>
          <p:cNvCxnSpPr>
            <a:cxnSpLocks noChangeShapeType="1"/>
            <a:stCxn id="57" idx="0"/>
            <a:endCxn id="56" idx="2"/>
          </p:cNvCxnSpPr>
          <p:nvPr/>
        </p:nvCxnSpPr>
        <p:spPr bwMode="auto">
          <a:xfrm rot="5400000" flipH="1" flipV="1">
            <a:off x="6991230" y="5712119"/>
            <a:ext cx="288925" cy="179916"/>
          </a:xfrm>
          <a:prstGeom prst="straightConnector1">
            <a:avLst/>
          </a:prstGeom>
          <a:noFill/>
          <a:ln w="12700">
            <a:solidFill>
              <a:schemeClr val="tx1"/>
            </a:solidFill>
            <a:round/>
            <a:headEnd/>
            <a:tailEnd/>
          </a:ln>
          <a:effectLst/>
        </p:spPr>
      </p:cxnSp>
      <p:cxnSp>
        <p:nvCxnSpPr>
          <p:cNvPr id="60" name="AutoShape 31"/>
          <p:cNvCxnSpPr>
            <a:cxnSpLocks noChangeShapeType="1"/>
            <a:stCxn id="56" idx="2"/>
            <a:endCxn id="58" idx="0"/>
          </p:cNvCxnSpPr>
          <p:nvPr/>
        </p:nvCxnSpPr>
        <p:spPr bwMode="auto">
          <a:xfrm rot="16200000" flipH="1">
            <a:off x="7178684" y="5704579"/>
            <a:ext cx="288925" cy="194993"/>
          </a:xfrm>
          <a:prstGeom prst="straightConnector1">
            <a:avLst/>
          </a:prstGeom>
          <a:noFill/>
          <a:ln w="12700">
            <a:solidFill>
              <a:schemeClr val="tx1"/>
            </a:solidFill>
            <a:round/>
            <a:headEnd/>
            <a:tailEnd/>
          </a:ln>
          <a:effectLst/>
        </p:spPr>
      </p:cxnSp>
      <p:sp>
        <p:nvSpPr>
          <p:cNvPr id="61" name="AutoShape 16"/>
          <p:cNvSpPr>
            <a:spLocks noChangeArrowheads="1"/>
          </p:cNvSpPr>
          <p:nvPr/>
        </p:nvSpPr>
        <p:spPr bwMode="auto">
          <a:xfrm>
            <a:off x="7785508" y="5440124"/>
            <a:ext cx="534457"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62" name="AutoShape 24"/>
          <p:cNvSpPr>
            <a:spLocks noChangeArrowheads="1"/>
          </p:cNvSpPr>
          <p:nvPr/>
        </p:nvSpPr>
        <p:spPr bwMode="auto">
          <a:xfrm>
            <a:off x="7747001" y="5946537"/>
            <a:ext cx="251640"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63" name="AutoShape 25"/>
          <p:cNvSpPr>
            <a:spLocks noChangeArrowheads="1"/>
          </p:cNvSpPr>
          <p:nvPr/>
        </p:nvSpPr>
        <p:spPr bwMode="auto">
          <a:xfrm>
            <a:off x="8124693" y="5946537"/>
            <a:ext cx="246073"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64" name="AutoShape 29"/>
          <p:cNvCxnSpPr>
            <a:cxnSpLocks noChangeShapeType="1"/>
            <a:stCxn id="62" idx="0"/>
            <a:endCxn id="61" idx="2"/>
          </p:cNvCxnSpPr>
          <p:nvPr/>
        </p:nvCxnSpPr>
        <p:spPr bwMode="auto">
          <a:xfrm rot="5400000" flipH="1" flipV="1">
            <a:off x="7818317" y="5712117"/>
            <a:ext cx="288925" cy="179916"/>
          </a:xfrm>
          <a:prstGeom prst="straightConnector1">
            <a:avLst/>
          </a:prstGeom>
          <a:noFill/>
          <a:ln w="12700">
            <a:solidFill>
              <a:schemeClr val="tx1"/>
            </a:solidFill>
            <a:round/>
            <a:headEnd/>
            <a:tailEnd/>
          </a:ln>
          <a:effectLst/>
        </p:spPr>
      </p:cxnSp>
      <p:cxnSp>
        <p:nvCxnSpPr>
          <p:cNvPr id="65" name="AutoShape 31"/>
          <p:cNvCxnSpPr>
            <a:cxnSpLocks noChangeShapeType="1"/>
            <a:stCxn id="61" idx="2"/>
            <a:endCxn id="63" idx="0"/>
          </p:cNvCxnSpPr>
          <p:nvPr/>
        </p:nvCxnSpPr>
        <p:spPr bwMode="auto">
          <a:xfrm rot="16200000" flipH="1">
            <a:off x="8005771" y="5704577"/>
            <a:ext cx="288925" cy="194993"/>
          </a:xfrm>
          <a:prstGeom prst="straightConnector1">
            <a:avLst/>
          </a:prstGeom>
          <a:noFill/>
          <a:ln w="12700">
            <a:solidFill>
              <a:schemeClr val="tx1"/>
            </a:solidFill>
            <a:round/>
            <a:headEnd/>
            <a:tailEnd/>
          </a:ln>
          <a:effectLst/>
        </p:spPr>
      </p:cxnSp>
      <p:graphicFrame>
        <p:nvGraphicFramePr>
          <p:cNvPr id="66" name="Object 65"/>
          <p:cNvGraphicFramePr>
            <a:graphicFrameLocks noChangeAspect="1"/>
          </p:cNvGraphicFramePr>
          <p:nvPr/>
        </p:nvGraphicFramePr>
        <p:xfrm>
          <a:off x="7518399" y="4903548"/>
          <a:ext cx="228602" cy="495304"/>
        </p:xfrm>
        <a:graphic>
          <a:graphicData uri="http://schemas.openxmlformats.org/presentationml/2006/ole">
            <mc:AlternateContent xmlns:mc="http://schemas.openxmlformats.org/markup-compatibility/2006">
              <mc:Choice xmlns:v="urn:schemas-microsoft-com:vml" Requires="v">
                <p:oleObj spid="_x0000_s399440" name="Equation" r:id="rId5" imgW="76200" imgH="165100" progId="Equation.DSMT4">
                  <p:embed/>
                </p:oleObj>
              </mc:Choice>
              <mc:Fallback>
                <p:oleObj name="Equation" r:id="rId5" imgW="76200" imgH="1651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399" y="4903548"/>
                        <a:ext cx="228602" cy="49530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b="1" dirty="0" smtClean="0">
                <a:solidFill>
                  <a:srgbClr val="800000"/>
                </a:solidFill>
              </a:rPr>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dirty="0" smtClean="0"/>
              <a:t>Lower Bound on Comparison Sorts</a:t>
            </a:r>
          </a:p>
        </p:txBody>
      </p:sp>
    </p:spTree>
    <p:extLst>
      <p:ext uri="{BB962C8B-B14F-4D97-AF65-F5344CB8AC3E}">
        <p14:creationId xmlns:p14="http://schemas.microsoft.com/office/powerpoint/2010/main" val="5347258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2"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a:r>
              <a:rPr lang="en-US" sz="4400" b="0">
                <a:solidFill>
                  <a:schemeClr val="tx2"/>
                </a:solidFill>
                <a:latin typeface="Times New Roman" charset="0"/>
              </a:rPr>
              <a:t>Quick Sort</a:t>
            </a:r>
          </a:p>
        </p:txBody>
      </p:sp>
      <p:sp>
        <p:nvSpPr>
          <p:cNvPr id="217093" name="Rectangle 3"/>
          <p:cNvSpPr>
            <a:spLocks noChangeArrowheads="1"/>
          </p:cNvSpPr>
          <p:nvPr/>
        </p:nvSpPr>
        <p:spPr bwMode="auto">
          <a:xfrm>
            <a:off x="381000" y="1981200"/>
            <a:ext cx="1979613" cy="579438"/>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Best Time:</a:t>
            </a:r>
          </a:p>
        </p:txBody>
      </p:sp>
      <p:sp>
        <p:nvSpPr>
          <p:cNvPr id="217094" name="Rectangle 4"/>
          <p:cNvSpPr>
            <a:spLocks noChangeArrowheads="1"/>
          </p:cNvSpPr>
          <p:nvPr/>
        </p:nvSpPr>
        <p:spPr bwMode="auto">
          <a:xfrm>
            <a:off x="381000" y="3276600"/>
            <a:ext cx="2249488" cy="579438"/>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Worst Time:</a:t>
            </a:r>
          </a:p>
        </p:txBody>
      </p:sp>
      <p:sp>
        <p:nvSpPr>
          <p:cNvPr id="217095" name="Rectangle 5"/>
          <p:cNvSpPr>
            <a:spLocks noChangeArrowheads="1"/>
          </p:cNvSpPr>
          <p:nvPr/>
        </p:nvSpPr>
        <p:spPr bwMode="auto">
          <a:xfrm>
            <a:off x="381000" y="4572000"/>
            <a:ext cx="2768600" cy="579438"/>
          </a:xfrm>
          <a:prstGeom prst="rect">
            <a:avLst/>
          </a:prstGeom>
          <a:noFill/>
          <a:ln w="38100">
            <a:noFill/>
            <a:miter lim="800000"/>
            <a:headEnd/>
            <a:tailEnd/>
          </a:ln>
        </p:spPr>
        <p:txBody>
          <a:bodyPr wrap="none">
            <a:prstTxWarp prst="textNoShape">
              <a:avLst/>
            </a:prstTxWarp>
            <a:spAutoFit/>
          </a:bodyPr>
          <a:lstStyle/>
          <a:p>
            <a:r>
              <a:rPr lang="en-US" sz="3200" b="0">
                <a:latin typeface="Times New Roman" charset="0"/>
              </a:rPr>
              <a:t>Expected Time:</a:t>
            </a:r>
          </a:p>
        </p:txBody>
      </p:sp>
      <p:grpSp>
        <p:nvGrpSpPr>
          <p:cNvPr id="2" name="Group 6"/>
          <p:cNvGrpSpPr>
            <a:grpSpLocks/>
          </p:cNvGrpSpPr>
          <p:nvPr/>
        </p:nvGrpSpPr>
        <p:grpSpPr bwMode="auto">
          <a:xfrm>
            <a:off x="1447800" y="1301750"/>
            <a:ext cx="6324600" cy="450850"/>
            <a:chOff x="3072" y="3360"/>
            <a:chExt cx="2352" cy="398"/>
          </a:xfrm>
        </p:grpSpPr>
        <p:sp>
          <p:nvSpPr>
            <p:cNvPr id="217100" name="Text Box 7"/>
            <p:cNvSpPr txBox="1">
              <a:spLocks noChangeArrowheads="1"/>
            </p:cNvSpPr>
            <p:nvPr/>
          </p:nvSpPr>
          <p:spPr bwMode="auto">
            <a:xfrm>
              <a:off x="3105" y="3408"/>
              <a:ext cx="69" cy="350"/>
            </a:xfrm>
            <a:prstGeom prst="rect">
              <a:avLst/>
            </a:prstGeom>
            <a:noFill/>
            <a:ln w="9525">
              <a:noFill/>
              <a:miter lim="800000"/>
              <a:headEnd/>
              <a:tailEnd/>
            </a:ln>
          </p:spPr>
          <p:txBody>
            <a:bodyPr wrap="none">
              <a:prstTxWarp prst="textNoShape">
                <a:avLst/>
              </a:prstTxWarp>
              <a:spAutoFit/>
            </a:bodyPr>
            <a:lstStyle/>
            <a:p>
              <a:endParaRPr lang="en-US" sz="2000" b="0">
                <a:solidFill>
                  <a:srgbClr val="33CC33"/>
                </a:solidFill>
                <a:latin typeface="Tahoma" charset="0"/>
              </a:endParaRPr>
            </a:p>
          </p:txBody>
        </p:sp>
        <p:sp>
          <p:nvSpPr>
            <p:cNvPr id="217101" name="Rectangle 8"/>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grpSp>
        <p:nvGrpSpPr>
          <p:cNvPr id="3" name="Group 9"/>
          <p:cNvGrpSpPr>
            <a:grpSpLocks/>
          </p:cNvGrpSpPr>
          <p:nvPr/>
        </p:nvGrpSpPr>
        <p:grpSpPr bwMode="auto">
          <a:xfrm>
            <a:off x="3151188" y="1066800"/>
            <a:ext cx="3822699" cy="1992313"/>
            <a:chOff x="1985" y="672"/>
            <a:chExt cx="2408" cy="1255"/>
          </a:xfrm>
        </p:grpSpPr>
        <p:sp>
          <p:nvSpPr>
            <p:cNvPr id="217098" name="Text Box 10"/>
            <p:cNvSpPr txBox="1">
              <a:spLocks noChangeArrowheads="1"/>
            </p:cNvSpPr>
            <p:nvPr/>
          </p:nvSpPr>
          <p:spPr bwMode="auto">
            <a:xfrm>
              <a:off x="1985" y="1248"/>
              <a:ext cx="2408" cy="679"/>
            </a:xfrm>
            <a:prstGeom prst="rect">
              <a:avLst/>
            </a:prstGeom>
            <a:noFill/>
            <a:ln w="38100">
              <a:noFill/>
              <a:miter lim="800000"/>
              <a:headEnd/>
              <a:tailEnd/>
            </a:ln>
          </p:spPr>
          <p:txBody>
            <a:bodyPr wrap="none">
              <a:prstTxWarp prst="textNoShape">
                <a:avLst/>
              </a:prstTxWarp>
              <a:spAutoFit/>
            </a:bodyPr>
            <a:lstStyle/>
            <a:p>
              <a:r>
                <a:rPr lang="en-US" sz="3200" b="0" dirty="0" err="1">
                  <a:solidFill>
                    <a:schemeClr val="accent2"/>
                  </a:solidFill>
                  <a:latin typeface="Times New Roman" charset="0"/>
                </a:rPr>
                <a:t>T(n</a:t>
              </a:r>
              <a:r>
                <a:rPr lang="en-US" sz="3200" b="0" dirty="0">
                  <a:solidFill>
                    <a:schemeClr val="accent2"/>
                  </a:solidFill>
                  <a:latin typeface="Times New Roman" charset="0"/>
                </a:rPr>
                <a:t>) = 2T(n/2) +</a:t>
              </a:r>
              <a:r>
                <a:rPr lang="en-US" sz="3200" b="0" dirty="0" smtClean="0">
                  <a:solidFill>
                    <a:schemeClr val="accent2"/>
                  </a:solidFill>
                  <a:latin typeface="Times New Roman" charset="0"/>
                </a:rPr>
                <a:t> </a:t>
              </a:r>
              <a:r>
                <a:rPr lang="en-US" sz="3200" b="0" dirty="0" err="1" smtClean="0">
                  <a:solidFill>
                    <a:schemeClr val="accent2"/>
                  </a:solidFill>
                  <a:latin typeface="Symbol" charset="2"/>
                </a:rPr>
                <a:t>Θ</a:t>
              </a:r>
              <a:r>
                <a:rPr lang="en-US" sz="3200" b="0" dirty="0" err="1" smtClean="0">
                  <a:solidFill>
                    <a:schemeClr val="accent2"/>
                  </a:solidFill>
                  <a:latin typeface="Times New Roman" charset="0"/>
                </a:rPr>
                <a:t>(</a:t>
              </a:r>
              <a:r>
                <a:rPr lang="en-US" sz="3200" b="0" dirty="0" err="1">
                  <a:solidFill>
                    <a:schemeClr val="accent2"/>
                  </a:solidFill>
                  <a:latin typeface="Times New Roman" charset="0"/>
                </a:rPr>
                <a:t>n</a:t>
              </a:r>
              <a:r>
                <a:rPr lang="en-US" sz="3200" b="0" dirty="0">
                  <a:solidFill>
                    <a:schemeClr val="accent2"/>
                  </a:solidFill>
                  <a:latin typeface="Times New Roman" charset="0"/>
                </a:rPr>
                <a:t>)</a:t>
              </a:r>
              <a:br>
                <a:rPr lang="en-US" sz="3200" b="0" dirty="0">
                  <a:solidFill>
                    <a:schemeClr val="accent2"/>
                  </a:solidFill>
                  <a:latin typeface="Times New Roman" charset="0"/>
                </a:rPr>
              </a:br>
              <a:r>
                <a:rPr lang="en-US" sz="3200" b="0" dirty="0">
                  <a:solidFill>
                    <a:schemeClr val="accent2"/>
                  </a:solidFill>
                  <a:latin typeface="Times New Roman" charset="0"/>
                </a:rPr>
                <a:t>        =</a:t>
              </a:r>
              <a:r>
                <a:rPr lang="en-US" sz="3200" b="0" dirty="0" smtClean="0">
                  <a:solidFill>
                    <a:schemeClr val="accent2"/>
                  </a:solidFill>
                  <a:latin typeface="Times New Roman" charset="0"/>
                </a:rPr>
                <a:t> </a:t>
              </a:r>
              <a:r>
                <a:rPr lang="en-US" sz="3200" b="0" dirty="0" err="1" smtClean="0">
                  <a:solidFill>
                    <a:schemeClr val="accent2"/>
                  </a:solidFill>
                  <a:latin typeface="Symbol" charset="2"/>
                </a:rPr>
                <a:t>Θ</a:t>
              </a:r>
              <a:r>
                <a:rPr lang="en-US" sz="3200" b="0" dirty="0" err="1" smtClean="0">
                  <a:solidFill>
                    <a:schemeClr val="accent2"/>
                  </a:solidFill>
                  <a:latin typeface="Times New Roman" charset="0"/>
                </a:rPr>
                <a:t>(</a:t>
              </a:r>
              <a:r>
                <a:rPr lang="en-US" sz="3200" b="0" dirty="0" err="1">
                  <a:solidFill>
                    <a:schemeClr val="accent2"/>
                  </a:solidFill>
                  <a:latin typeface="Times New Roman" charset="0"/>
                </a:rPr>
                <a:t>n</a:t>
              </a:r>
              <a:r>
                <a:rPr lang="en-US" sz="3200" b="0" dirty="0">
                  <a:solidFill>
                    <a:schemeClr val="accent2"/>
                  </a:solidFill>
                  <a:latin typeface="Times New Roman" charset="0"/>
                </a:rPr>
                <a:t> </a:t>
              </a:r>
              <a:r>
                <a:rPr lang="en-US" sz="3200" b="0" dirty="0" smtClean="0">
                  <a:solidFill>
                    <a:schemeClr val="accent2"/>
                  </a:solidFill>
                  <a:latin typeface="Times New Roman" charset="0"/>
                </a:rPr>
                <a:t>log </a:t>
              </a:r>
              <a:r>
                <a:rPr lang="en-US" sz="3200" b="0" dirty="0" err="1" smtClean="0">
                  <a:solidFill>
                    <a:schemeClr val="accent2"/>
                  </a:solidFill>
                  <a:latin typeface="Times New Roman" charset="0"/>
                </a:rPr>
                <a:t>n</a:t>
              </a:r>
              <a:r>
                <a:rPr lang="en-US" sz="3200" b="0" dirty="0" smtClean="0">
                  <a:solidFill>
                    <a:schemeClr val="accent2"/>
                  </a:solidFill>
                  <a:latin typeface="Times New Roman" charset="0"/>
                </a:rPr>
                <a:t>)</a:t>
              </a:r>
              <a:endParaRPr lang="en-US" sz="3200" b="0" dirty="0">
                <a:solidFill>
                  <a:schemeClr val="accent2"/>
                </a:solidFill>
                <a:latin typeface="Times New Roman" charset="0"/>
              </a:endParaRPr>
            </a:p>
          </p:txBody>
        </p:sp>
        <p:sp>
          <p:nvSpPr>
            <p:cNvPr id="217099" name="Line 11"/>
            <p:cNvSpPr>
              <a:spLocks noChangeShapeType="1"/>
            </p:cNvSpPr>
            <p:nvPr/>
          </p:nvSpPr>
          <p:spPr bwMode="auto">
            <a:xfrm flipH="1">
              <a:off x="2880" y="672"/>
              <a:ext cx="48" cy="528"/>
            </a:xfrm>
            <a:prstGeom prst="line">
              <a:avLst/>
            </a:prstGeom>
            <a:noFill/>
            <a:ln w="38100">
              <a:solidFill>
                <a:schemeClr val="hlink"/>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Worst-case Running Time</a:t>
            </a:r>
          </a:p>
        </p:txBody>
      </p:sp>
      <p:sp>
        <p:nvSpPr>
          <p:cNvPr id="161795" name="Rectangle 3" descr="Rectangle: Click to edit Master text styles&#10;Second level&#10;Third level&#10;Fourth level&#10;Fifth level"/>
          <p:cNvSpPr>
            <a:spLocks noGrp="1" noChangeArrowheads="1"/>
          </p:cNvSpPr>
          <p:nvPr>
            <p:ph type="body" idx="1"/>
          </p:nvPr>
        </p:nvSpPr>
        <p:spPr>
          <a:xfrm>
            <a:off x="762000" y="1153437"/>
            <a:ext cx="8001000" cy="2286000"/>
          </a:xfrm>
        </p:spPr>
        <p:txBody>
          <a:bodyPr/>
          <a:lstStyle/>
          <a:p>
            <a:r>
              <a:rPr lang="en-US" sz="2000" dirty="0"/>
              <a:t>The worst case for quick-sort occurs when the pivot is the unique minimum or maximum element</a:t>
            </a:r>
          </a:p>
          <a:p>
            <a:r>
              <a:rPr lang="en-US" sz="2000" dirty="0"/>
              <a:t>One of </a:t>
            </a:r>
            <a:r>
              <a:rPr lang="en-US" sz="2000" b="1" i="1" dirty="0">
                <a:latin typeface="Times New Roman" pitchFamily="35" charset="0"/>
              </a:rPr>
              <a:t>L</a:t>
            </a:r>
            <a:r>
              <a:rPr lang="en-US" sz="2000" dirty="0"/>
              <a:t> and </a:t>
            </a:r>
            <a:r>
              <a:rPr lang="en-US" sz="2000" b="1" i="1" dirty="0">
                <a:latin typeface="Times New Roman" pitchFamily="35" charset="0"/>
              </a:rPr>
              <a:t>G</a:t>
            </a:r>
            <a:r>
              <a:rPr lang="en-US" sz="2000" dirty="0"/>
              <a:t> has size </a:t>
            </a:r>
            <a:r>
              <a:rPr lang="en-US" sz="2000" b="1" i="1" dirty="0" err="1">
                <a:latin typeface="Times New Roman" pitchFamily="35" charset="0"/>
              </a:rPr>
              <a:t>n</a:t>
            </a:r>
            <a:r>
              <a:rPr lang="en-US" sz="2000" b="1" i="1" dirty="0">
                <a:latin typeface="Times New Roman" pitchFamily="35" charset="0"/>
              </a:rPr>
              <a:t> </a:t>
            </a:r>
            <a:r>
              <a:rPr lang="en-US" sz="2000" dirty="0">
                <a:latin typeface="Symbol" pitchFamily="35" charset="2"/>
              </a:rPr>
              <a:t>- </a:t>
            </a:r>
            <a:r>
              <a:rPr lang="en-US" sz="2000" dirty="0">
                <a:latin typeface="Times New Roman" pitchFamily="35" charset="0"/>
              </a:rPr>
              <a:t>1 </a:t>
            </a:r>
            <a:r>
              <a:rPr lang="en-US" sz="2000" dirty="0"/>
              <a:t>and the other has size </a:t>
            </a:r>
            <a:r>
              <a:rPr lang="en-US" sz="2000" dirty="0">
                <a:latin typeface="Times New Roman" pitchFamily="35" charset="0"/>
              </a:rPr>
              <a:t>0</a:t>
            </a:r>
          </a:p>
          <a:p>
            <a:r>
              <a:rPr lang="en-US" sz="2000" dirty="0"/>
              <a:t>The running time is proportional to the sum</a:t>
            </a:r>
          </a:p>
          <a:p>
            <a:pPr algn="ctr">
              <a:buFont typeface="Wingdings" pitchFamily="35" charset="2"/>
              <a:buNone/>
            </a:pPr>
            <a:r>
              <a:rPr lang="en-US" sz="2000" b="1" i="1" dirty="0" err="1">
                <a:latin typeface="Times New Roman" pitchFamily="35" charset="0"/>
                <a:sym typeface="Symbol" pitchFamily="35" charset="2"/>
              </a:rPr>
              <a:t>n</a:t>
            </a:r>
            <a:r>
              <a:rPr lang="en-US" sz="2000" dirty="0">
                <a:latin typeface="Times New Roman" pitchFamily="35" charset="0"/>
                <a:sym typeface="Symbol" pitchFamily="35" charset="2"/>
              </a:rPr>
              <a:t> </a:t>
            </a:r>
            <a:r>
              <a:rPr lang="en-US" sz="2000" dirty="0">
                <a:latin typeface="Symbol" pitchFamily="35" charset="2"/>
                <a:sym typeface="Symbol" pitchFamily="35" charset="2"/>
              </a:rPr>
              <a:t>+</a:t>
            </a:r>
            <a:r>
              <a:rPr lang="en-US" sz="2000" dirty="0">
                <a:latin typeface="Times New Roman" pitchFamily="35" charset="0"/>
                <a:sym typeface="Symbol" pitchFamily="35" charset="2"/>
              </a:rPr>
              <a:t> (</a:t>
            </a:r>
            <a:r>
              <a:rPr lang="en-US" sz="2000" b="1" i="1" dirty="0" err="1">
                <a:latin typeface="Times New Roman" pitchFamily="35" charset="0"/>
                <a:sym typeface="Symbol" pitchFamily="35" charset="2"/>
              </a:rPr>
              <a:t>n</a:t>
            </a:r>
            <a:r>
              <a:rPr lang="en-US" sz="2000" dirty="0">
                <a:latin typeface="Times New Roman" pitchFamily="35" charset="0"/>
                <a:sym typeface="Symbol" pitchFamily="35" charset="2"/>
              </a:rPr>
              <a:t> </a:t>
            </a:r>
            <a:r>
              <a:rPr lang="en-US" sz="2000" dirty="0">
                <a:latin typeface="Symbol" pitchFamily="35" charset="2"/>
                <a:sym typeface="Symbol" pitchFamily="35" charset="2"/>
              </a:rPr>
              <a:t>-</a:t>
            </a:r>
            <a:r>
              <a:rPr lang="en-US" sz="2000" dirty="0">
                <a:latin typeface="Times New Roman" pitchFamily="35" charset="0"/>
                <a:sym typeface="Symbol" pitchFamily="35" charset="2"/>
              </a:rPr>
              <a:t> 1) </a:t>
            </a:r>
            <a:r>
              <a:rPr lang="en-US" sz="2000" dirty="0">
                <a:latin typeface="Symbol" pitchFamily="35" charset="2"/>
                <a:sym typeface="Symbol" pitchFamily="35" charset="2"/>
              </a:rPr>
              <a:t>+ </a:t>
            </a:r>
            <a:r>
              <a:rPr lang="en-US" sz="2000" dirty="0">
                <a:latin typeface="Times New Roman" pitchFamily="35" charset="0"/>
                <a:sym typeface="Symbol" pitchFamily="35" charset="2"/>
              </a:rPr>
              <a:t>… </a:t>
            </a:r>
            <a:r>
              <a:rPr lang="en-US" sz="2000" dirty="0">
                <a:latin typeface="Symbol" pitchFamily="35" charset="2"/>
                <a:sym typeface="Symbol" pitchFamily="35" charset="2"/>
              </a:rPr>
              <a:t>+</a:t>
            </a:r>
            <a:r>
              <a:rPr lang="en-US" sz="2000" dirty="0">
                <a:latin typeface="Times New Roman" pitchFamily="35" charset="0"/>
                <a:sym typeface="Symbol" pitchFamily="35" charset="2"/>
              </a:rPr>
              <a:t> 2 </a:t>
            </a:r>
            <a:r>
              <a:rPr lang="en-US" sz="2000" dirty="0">
                <a:latin typeface="Symbol" pitchFamily="35" charset="2"/>
                <a:sym typeface="Symbol" pitchFamily="35" charset="2"/>
              </a:rPr>
              <a:t>+ 1</a:t>
            </a:r>
            <a:endParaRPr lang="en-US" sz="2000" dirty="0"/>
          </a:p>
          <a:p>
            <a:r>
              <a:rPr lang="en-US" sz="2000" dirty="0"/>
              <a:t>Thus, the worst-case running time of quick-sort is </a:t>
            </a:r>
            <a:r>
              <a:rPr lang="en-US" sz="2000" b="1" i="1" dirty="0">
                <a:latin typeface="Times New Roman" pitchFamily="35" charset="0"/>
              </a:rPr>
              <a:t>O</a:t>
            </a:r>
            <a:r>
              <a:rPr lang="en-US" sz="2000" dirty="0">
                <a:latin typeface="Times New Roman" pitchFamily="35" charset="0"/>
              </a:rPr>
              <a:t>(</a:t>
            </a:r>
            <a:r>
              <a:rPr lang="en-US" sz="2000" b="1" i="1" dirty="0">
                <a:latin typeface="Times New Roman" pitchFamily="35" charset="0"/>
              </a:rPr>
              <a:t>n</a:t>
            </a:r>
            <a:r>
              <a:rPr lang="en-US" sz="2000" baseline="30000" dirty="0">
                <a:latin typeface="Times New Roman" pitchFamily="35" charset="0"/>
              </a:rPr>
              <a:t>2</a:t>
            </a:r>
            <a:r>
              <a:rPr lang="en-US" sz="2000" dirty="0">
                <a:latin typeface="Times New Roman" pitchFamily="35" charset="0"/>
              </a:rPr>
              <a:t>)</a:t>
            </a:r>
          </a:p>
        </p:txBody>
      </p:sp>
      <p:sp>
        <p:nvSpPr>
          <p:cNvPr id="161803" name="AutoShape 11"/>
          <p:cNvSpPr>
            <a:spLocks noChangeArrowheads="1"/>
          </p:cNvSpPr>
          <p:nvPr/>
        </p:nvSpPr>
        <p:spPr bwMode="auto">
          <a:xfrm>
            <a:off x="5992813" y="4791075"/>
            <a:ext cx="1304925"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161808" name="AutoShape 16"/>
          <p:cNvSpPr>
            <a:spLocks noChangeArrowheads="1"/>
          </p:cNvSpPr>
          <p:nvPr/>
        </p:nvSpPr>
        <p:spPr bwMode="auto">
          <a:xfrm>
            <a:off x="7340600" y="5600700"/>
            <a:ext cx="762000"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161812" name="AutoShape 20"/>
          <p:cNvSpPr>
            <a:spLocks noChangeArrowheads="1"/>
          </p:cNvSpPr>
          <p:nvPr/>
        </p:nvSpPr>
        <p:spPr bwMode="auto">
          <a:xfrm>
            <a:off x="4191000" y="4791075"/>
            <a:ext cx="360363" cy="217488"/>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161815" name="AutoShape 23"/>
          <p:cNvSpPr>
            <a:spLocks noChangeArrowheads="1"/>
          </p:cNvSpPr>
          <p:nvPr/>
        </p:nvSpPr>
        <p:spPr bwMode="auto">
          <a:xfrm>
            <a:off x="5943600" y="5327650"/>
            <a:ext cx="352425" cy="217488"/>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161816" name="AutoShape 24"/>
          <p:cNvSpPr>
            <a:spLocks noChangeArrowheads="1"/>
          </p:cNvSpPr>
          <p:nvPr/>
        </p:nvSpPr>
        <p:spPr bwMode="auto">
          <a:xfrm>
            <a:off x="7297738" y="6107113"/>
            <a:ext cx="358775"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161817" name="AutoShape 25"/>
          <p:cNvSpPr>
            <a:spLocks noChangeArrowheads="1"/>
          </p:cNvSpPr>
          <p:nvPr/>
        </p:nvSpPr>
        <p:spPr bwMode="auto">
          <a:xfrm>
            <a:off x="7802563" y="6107113"/>
            <a:ext cx="350837"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161818" name="AutoShape 26"/>
          <p:cNvCxnSpPr>
            <a:cxnSpLocks noChangeShapeType="1"/>
            <a:stCxn id="161815" idx="0"/>
            <a:endCxn id="161803" idx="2"/>
          </p:cNvCxnSpPr>
          <p:nvPr/>
        </p:nvCxnSpPr>
        <p:spPr bwMode="auto">
          <a:xfrm flipV="1">
            <a:off x="6119813" y="5008563"/>
            <a:ext cx="525462" cy="319087"/>
          </a:xfrm>
          <a:prstGeom prst="straightConnector1">
            <a:avLst/>
          </a:prstGeom>
          <a:noFill/>
          <a:ln w="12700">
            <a:solidFill>
              <a:schemeClr val="tx1"/>
            </a:solidFill>
            <a:round/>
            <a:headEnd/>
            <a:tailEnd/>
          </a:ln>
          <a:effectLst/>
        </p:spPr>
      </p:cxnSp>
      <p:cxnSp>
        <p:nvCxnSpPr>
          <p:cNvPr id="161819" name="AutoShape 27"/>
          <p:cNvCxnSpPr>
            <a:cxnSpLocks noChangeShapeType="1"/>
            <a:endCxn id="161803" idx="2"/>
          </p:cNvCxnSpPr>
          <p:nvPr/>
        </p:nvCxnSpPr>
        <p:spPr bwMode="auto">
          <a:xfrm flipH="1" flipV="1">
            <a:off x="6645275" y="5008563"/>
            <a:ext cx="593725" cy="277812"/>
          </a:xfrm>
          <a:prstGeom prst="straightConnector1">
            <a:avLst/>
          </a:prstGeom>
          <a:noFill/>
          <a:ln w="12700">
            <a:solidFill>
              <a:schemeClr val="tx1"/>
            </a:solidFill>
            <a:round/>
            <a:headEnd/>
            <a:tailEnd/>
          </a:ln>
          <a:effectLst/>
        </p:spPr>
      </p:cxnSp>
      <p:cxnSp>
        <p:nvCxnSpPr>
          <p:cNvPr id="161821" name="AutoShape 29"/>
          <p:cNvCxnSpPr>
            <a:cxnSpLocks noChangeShapeType="1"/>
            <a:stCxn id="161816" idx="0"/>
            <a:endCxn id="161808" idx="2"/>
          </p:cNvCxnSpPr>
          <p:nvPr/>
        </p:nvCxnSpPr>
        <p:spPr bwMode="auto">
          <a:xfrm flipV="1">
            <a:off x="7477125" y="5818188"/>
            <a:ext cx="244475" cy="288925"/>
          </a:xfrm>
          <a:prstGeom prst="straightConnector1">
            <a:avLst/>
          </a:prstGeom>
          <a:noFill/>
          <a:ln w="12700">
            <a:solidFill>
              <a:schemeClr val="tx1"/>
            </a:solidFill>
            <a:round/>
            <a:headEnd/>
            <a:tailEnd/>
          </a:ln>
          <a:effectLst/>
        </p:spPr>
      </p:cxnSp>
      <p:cxnSp>
        <p:nvCxnSpPr>
          <p:cNvPr id="161823" name="AutoShape 31"/>
          <p:cNvCxnSpPr>
            <a:cxnSpLocks noChangeShapeType="1"/>
            <a:stCxn id="161808" idx="2"/>
            <a:endCxn id="161817" idx="0"/>
          </p:cNvCxnSpPr>
          <p:nvPr/>
        </p:nvCxnSpPr>
        <p:spPr bwMode="auto">
          <a:xfrm>
            <a:off x="7721600" y="5818188"/>
            <a:ext cx="257175" cy="288925"/>
          </a:xfrm>
          <a:prstGeom prst="straightConnector1">
            <a:avLst/>
          </a:prstGeom>
          <a:noFill/>
          <a:ln w="12700">
            <a:solidFill>
              <a:schemeClr val="tx1"/>
            </a:solidFill>
            <a:round/>
            <a:headEnd/>
            <a:tailEnd/>
          </a:ln>
          <a:effectLst/>
        </p:spPr>
      </p:cxnSp>
      <p:sp>
        <p:nvSpPr>
          <p:cNvPr id="161824" name="AutoShape 32"/>
          <p:cNvSpPr>
            <a:spLocks noChangeArrowheads="1"/>
          </p:cNvSpPr>
          <p:nvPr/>
        </p:nvSpPr>
        <p:spPr bwMode="auto">
          <a:xfrm>
            <a:off x="4283075" y="4267200"/>
            <a:ext cx="2482850" cy="219075"/>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cxnSp>
        <p:nvCxnSpPr>
          <p:cNvPr id="161825" name="AutoShape 33"/>
          <p:cNvCxnSpPr>
            <a:cxnSpLocks noChangeShapeType="1"/>
            <a:stCxn id="161812" idx="0"/>
            <a:endCxn id="161824" idx="2"/>
          </p:cNvCxnSpPr>
          <p:nvPr/>
        </p:nvCxnSpPr>
        <p:spPr bwMode="auto">
          <a:xfrm flipV="1">
            <a:off x="4371975" y="4486275"/>
            <a:ext cx="1152525" cy="304800"/>
          </a:xfrm>
          <a:prstGeom prst="straightConnector1">
            <a:avLst/>
          </a:prstGeom>
          <a:noFill/>
          <a:ln w="12700">
            <a:solidFill>
              <a:schemeClr val="tx1"/>
            </a:solidFill>
            <a:round/>
            <a:headEnd/>
            <a:tailEnd/>
          </a:ln>
          <a:effectLst/>
        </p:spPr>
      </p:cxnSp>
      <p:cxnSp>
        <p:nvCxnSpPr>
          <p:cNvPr id="161826" name="AutoShape 34"/>
          <p:cNvCxnSpPr>
            <a:cxnSpLocks noChangeShapeType="1"/>
            <a:stCxn id="161803" idx="0"/>
            <a:endCxn id="161824" idx="2"/>
          </p:cNvCxnSpPr>
          <p:nvPr/>
        </p:nvCxnSpPr>
        <p:spPr bwMode="auto">
          <a:xfrm flipH="1" flipV="1">
            <a:off x="5524500" y="4486275"/>
            <a:ext cx="1120775" cy="304800"/>
          </a:xfrm>
          <a:prstGeom prst="straightConnector1">
            <a:avLst/>
          </a:prstGeom>
          <a:noFill/>
          <a:ln w="12700">
            <a:solidFill>
              <a:schemeClr val="tx1"/>
            </a:solidFill>
            <a:round/>
            <a:headEnd/>
            <a:tailEnd/>
          </a:ln>
          <a:effectLst/>
        </p:spPr>
      </p:cxnSp>
      <p:graphicFrame>
        <p:nvGraphicFramePr>
          <p:cNvPr id="162010" name="Group 218"/>
          <p:cNvGraphicFramePr>
            <a:graphicFrameLocks noGrp="1"/>
          </p:cNvGraphicFramePr>
          <p:nvPr/>
        </p:nvGraphicFramePr>
        <p:xfrm>
          <a:off x="2438400" y="3810000"/>
          <a:ext cx="1371600" cy="2590802"/>
        </p:xfrm>
        <a:graphic>
          <a:graphicData uri="http://schemas.openxmlformats.org/drawingml/2006/table">
            <a:tbl>
              <a:tblPr/>
              <a:tblGrid>
                <a:gridCol w="685800"/>
                <a:gridCol w="685800"/>
              </a:tblGrid>
              <a:tr h="307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depth</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time</a:t>
                      </a:r>
                    </a:p>
                  </a:txBody>
                  <a:tcPr marL="0" marR="0" marT="0" marB="0" horzOverflow="overflow">
                    <a:lnL>
                      <a:noFill/>
                    </a:lnL>
                    <a:lnR cap="flat">
                      <a:noFill/>
                    </a:lnR>
                    <a:lnT cap="flat">
                      <a:noFill/>
                    </a:lnT>
                    <a:lnB>
                      <a:noFill/>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0</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n</a:t>
                      </a:r>
                    </a:p>
                  </a:txBody>
                  <a:tcPr marL="0" marR="0" marT="0" marB="0" anchor="ctr" horzOverflow="overflow">
                    <a:lnL>
                      <a:noFill/>
                    </a:lnL>
                    <a:lnR cap="flat">
                      <a:noFill/>
                    </a:lnR>
                    <a:lnT>
                      <a:noFill/>
                    </a:lnT>
                    <a:lnB>
                      <a:noFill/>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1</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sym typeface="Symbol" pitchFamily="35" charset="2"/>
                        </a:rPr>
                        <a:t>n</a:t>
                      </a:r>
                      <a:r>
                        <a:rPr kumimoji="0" lang="en-US" sz="1800" b="0" i="0" u="none" strike="noStrike" cap="none" normalizeH="0" baseline="0">
                          <a:ln>
                            <a:noFill/>
                          </a:ln>
                          <a:solidFill>
                            <a:schemeClr val="tx1"/>
                          </a:solidFill>
                          <a:effectLst/>
                          <a:latin typeface="Times New Roman" pitchFamily="35" charset="0"/>
                          <a:sym typeface="Symbol" pitchFamily="35" charset="2"/>
                        </a:rPr>
                        <a:t> </a:t>
                      </a:r>
                      <a:r>
                        <a:rPr kumimoji="0" lang="en-US" sz="1800" b="0" i="0" u="none" strike="noStrike" cap="none" normalizeH="0" baseline="0">
                          <a:ln>
                            <a:noFill/>
                          </a:ln>
                          <a:solidFill>
                            <a:schemeClr val="tx1"/>
                          </a:solidFill>
                          <a:effectLst/>
                          <a:latin typeface="Symbol" pitchFamily="35" charset="2"/>
                          <a:sym typeface="Symbol" pitchFamily="35" charset="2"/>
                        </a:rPr>
                        <a:t>-</a:t>
                      </a:r>
                      <a:r>
                        <a:rPr kumimoji="0" lang="en-US" sz="1800" b="0" i="0" u="none" strike="noStrike" cap="none" normalizeH="0" baseline="0">
                          <a:ln>
                            <a:noFill/>
                          </a:ln>
                          <a:solidFill>
                            <a:schemeClr val="tx1"/>
                          </a:solidFill>
                          <a:effectLst/>
                          <a:latin typeface="Times New Roman" pitchFamily="35" charset="0"/>
                          <a:sym typeface="Symbol" pitchFamily="35" charset="2"/>
                        </a:rPr>
                        <a:t> 1</a:t>
                      </a:r>
                    </a:p>
                  </a:txBody>
                  <a:tcPr marL="0" marR="0" marT="0" marB="0" anchor="ctr" horzOverflow="overflow">
                    <a:lnL>
                      <a:noFill/>
                    </a:lnL>
                    <a:lnR cap="flat">
                      <a:noFill/>
                    </a:lnR>
                    <a:lnT>
                      <a:noFill/>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a:t>
                      </a:r>
                    </a:p>
                  </a:txBody>
                  <a:tcPr marL="0" marR="0" marT="0" marB="0" anchor="ctr" horzOverflow="overflow">
                    <a:lnL>
                      <a:noFill/>
                    </a:lnL>
                    <a:lnR cap="flat">
                      <a:noFill/>
                    </a:lnR>
                    <a:lnT>
                      <a:noFill/>
                    </a:lnT>
                    <a:lnB>
                      <a:noFill/>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sym typeface="Symbol" pitchFamily="35" charset="2"/>
                        </a:rPr>
                        <a:t>n</a:t>
                      </a:r>
                      <a:r>
                        <a:rPr kumimoji="0" lang="en-US" sz="1800" b="0" i="0" u="none" strike="noStrike" cap="none" normalizeH="0" baseline="0">
                          <a:ln>
                            <a:noFill/>
                          </a:ln>
                          <a:solidFill>
                            <a:schemeClr val="tx1"/>
                          </a:solidFill>
                          <a:effectLst/>
                          <a:latin typeface="Times New Roman" pitchFamily="35" charset="0"/>
                          <a:sym typeface="Symbol" pitchFamily="35" charset="2"/>
                        </a:rPr>
                        <a:t> </a:t>
                      </a:r>
                      <a:r>
                        <a:rPr kumimoji="0" lang="en-US" sz="1800" b="0" i="0" u="none" strike="noStrike" cap="none" normalizeH="0" baseline="0">
                          <a:ln>
                            <a:noFill/>
                          </a:ln>
                          <a:solidFill>
                            <a:schemeClr val="tx1"/>
                          </a:solidFill>
                          <a:effectLst/>
                          <a:latin typeface="Symbol" pitchFamily="35" charset="2"/>
                          <a:sym typeface="Symbol" pitchFamily="35" charset="2"/>
                        </a:rPr>
                        <a:t>-</a:t>
                      </a:r>
                      <a:r>
                        <a:rPr kumimoji="0" lang="en-US" sz="1800" b="0" i="0" u="none" strike="noStrike" cap="none" normalizeH="0" baseline="0">
                          <a:ln>
                            <a:noFill/>
                          </a:ln>
                          <a:solidFill>
                            <a:schemeClr val="tx1"/>
                          </a:solidFill>
                          <a:effectLst/>
                          <a:latin typeface="Times New Roman" pitchFamily="35" charset="0"/>
                          <a:sym typeface="Symbol" pitchFamily="35" charset="2"/>
                        </a:rPr>
                        <a:t> 1</a:t>
                      </a:r>
                    </a:p>
                  </a:txBody>
                  <a:tcPr marL="0" marR="0" marT="0" marB="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1</a:t>
                      </a:r>
                    </a:p>
                  </a:txBody>
                  <a:tcPr marL="0" marR="0" marT="0" marB="0" anchor="ctr" horzOverflow="overflow">
                    <a:lnL>
                      <a:noFill/>
                    </a:lnL>
                    <a:lnR cap="flat">
                      <a:noFill/>
                    </a:lnR>
                    <a:lnT>
                      <a:noFill/>
                    </a:lnT>
                    <a:lnB cap="flat">
                      <a:noFill/>
                    </a:lnB>
                    <a:lnTlToBr>
                      <a:noFill/>
                    </a:lnTlToBr>
                    <a:lnBlToTr>
                      <a:noFill/>
                    </a:lnBlToTr>
                    <a:noFill/>
                  </a:tcPr>
                </a:tc>
              </a:tr>
            </a:tbl>
          </a:graphicData>
        </a:graphic>
      </p:graphicFrame>
      <p:sp>
        <p:nvSpPr>
          <p:cNvPr id="161959" name="Text Box 167"/>
          <p:cNvSpPr txBox="1">
            <a:spLocks noChangeArrowheads="1"/>
          </p:cNvSpPr>
          <p:nvPr/>
        </p:nvSpPr>
        <p:spPr bwMode="auto">
          <a:xfrm rot="2305880">
            <a:off x="7250113" y="5138738"/>
            <a:ext cx="433387" cy="457200"/>
          </a:xfrm>
          <a:prstGeom prst="rect">
            <a:avLst/>
          </a:prstGeom>
          <a:noFill/>
          <a:ln w="19050">
            <a:noFill/>
            <a:miter lim="800000"/>
            <a:headEnd/>
            <a:tailEnd/>
          </a:ln>
          <a:effectLst/>
        </p:spPr>
        <p:txBody>
          <a:bodyPr wrap="none">
            <a:prstTxWarp prst="textNoShape">
              <a:avLst/>
            </a:prstTxWarp>
            <a:spAutoFit/>
          </a:bodyPr>
          <a:lstStyle/>
          <a:p>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smtClean="0"/>
              <a:t>Average-</a:t>
            </a:r>
            <a:r>
              <a:rPr lang="en-US" dirty="0"/>
              <a:t>C</a:t>
            </a:r>
            <a:r>
              <a:rPr lang="en-US" dirty="0" smtClean="0"/>
              <a:t>ase </a:t>
            </a:r>
            <a:r>
              <a:rPr lang="en-US" dirty="0"/>
              <a:t>Running Time</a:t>
            </a:r>
          </a:p>
        </p:txBody>
      </p:sp>
      <p:sp>
        <p:nvSpPr>
          <p:cNvPr id="161795" name="Rectangle 3" descr="Rectangle: Click to edit Master text styles&#10;Second level&#10;Third level&#10;Fourth level&#10;Fifth level"/>
          <p:cNvSpPr>
            <a:spLocks noGrp="1" noChangeArrowheads="1"/>
          </p:cNvSpPr>
          <p:nvPr>
            <p:ph type="body" idx="1"/>
          </p:nvPr>
        </p:nvSpPr>
        <p:spPr>
          <a:xfrm>
            <a:off x="762000" y="1153437"/>
            <a:ext cx="8001000" cy="2286000"/>
          </a:xfrm>
        </p:spPr>
        <p:txBody>
          <a:bodyPr/>
          <a:lstStyle/>
          <a:p>
            <a:r>
              <a:rPr lang="en-US" sz="2000" dirty="0" smtClean="0">
                <a:latin typeface="+mj-lt"/>
              </a:rPr>
              <a:t>If the pivot is selected randomly, the average-case running time for Quick Sort is </a:t>
            </a:r>
            <a:r>
              <a:rPr lang="en-US" sz="2000" dirty="0" err="1" smtClean="0">
                <a:latin typeface="+mj-lt"/>
              </a:rPr>
              <a:t>O(n</a:t>
            </a:r>
            <a:r>
              <a:rPr lang="en-US" sz="2000" dirty="0" smtClean="0">
                <a:latin typeface="+mj-lt"/>
              </a:rPr>
              <a:t> log </a:t>
            </a:r>
            <a:r>
              <a:rPr lang="en-US" sz="2000" dirty="0" err="1" smtClean="0">
                <a:latin typeface="+mj-lt"/>
              </a:rPr>
              <a:t>n</a:t>
            </a:r>
            <a:r>
              <a:rPr lang="en-US" sz="2000" dirty="0" smtClean="0">
                <a:latin typeface="+mj-lt"/>
              </a:rPr>
              <a:t>).</a:t>
            </a:r>
          </a:p>
          <a:p>
            <a:r>
              <a:rPr lang="en-US" sz="2000" dirty="0" smtClean="0">
                <a:latin typeface="+mj-lt"/>
              </a:rPr>
              <a:t>Proving this requires a probabilistic analysis.</a:t>
            </a:r>
          </a:p>
          <a:p>
            <a:r>
              <a:rPr lang="en-US" sz="2000" dirty="0" smtClean="0">
                <a:latin typeface="+mj-lt"/>
              </a:rPr>
              <a:t>We will simply provide an </a:t>
            </a:r>
            <a:r>
              <a:rPr lang="en-US" sz="2000" dirty="0" err="1" smtClean="0">
                <a:latin typeface="+mj-lt"/>
              </a:rPr>
              <a:t>intution</a:t>
            </a:r>
            <a:r>
              <a:rPr lang="en-US" sz="2000" dirty="0" smtClean="0">
                <a:latin typeface="+mj-lt"/>
              </a:rPr>
              <a:t> for why average-case </a:t>
            </a:r>
            <a:r>
              <a:rPr lang="en-US" sz="2000" dirty="0" err="1" smtClean="0">
                <a:latin typeface="+mj-lt"/>
              </a:rPr>
              <a:t>O(n</a:t>
            </a:r>
            <a:r>
              <a:rPr lang="en-US" sz="2000" dirty="0" smtClean="0">
                <a:latin typeface="+mj-lt"/>
              </a:rPr>
              <a:t> log </a:t>
            </a:r>
            <a:r>
              <a:rPr lang="en-US" sz="2000" dirty="0" err="1" smtClean="0">
                <a:latin typeface="+mj-lt"/>
              </a:rPr>
              <a:t>n</a:t>
            </a:r>
            <a:r>
              <a:rPr lang="en-US" sz="2000" dirty="0" smtClean="0">
                <a:latin typeface="+mj-lt"/>
              </a:rPr>
              <a:t>) is reasonable.</a:t>
            </a:r>
            <a:endParaRPr lang="en-US" sz="2000" dirty="0">
              <a:latin typeface="+mj-lt"/>
            </a:endParaRPr>
          </a:p>
        </p:txBody>
      </p:sp>
      <p:sp>
        <p:nvSpPr>
          <p:cNvPr id="19" name="AutoShape 11"/>
          <p:cNvSpPr>
            <a:spLocks noChangeArrowheads="1"/>
          </p:cNvSpPr>
          <p:nvPr/>
        </p:nvSpPr>
        <p:spPr bwMode="auto">
          <a:xfrm>
            <a:off x="5453063" y="4506439"/>
            <a:ext cx="1466851"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20" name="AutoShape 16"/>
          <p:cNvSpPr>
            <a:spLocks noChangeArrowheads="1"/>
          </p:cNvSpPr>
          <p:nvPr/>
        </p:nvSpPr>
        <p:spPr bwMode="auto">
          <a:xfrm>
            <a:off x="6962776" y="5316064"/>
            <a:ext cx="762000"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
        <p:nvSpPr>
          <p:cNvPr id="21" name="AutoShape 24"/>
          <p:cNvSpPr>
            <a:spLocks noChangeArrowheads="1"/>
          </p:cNvSpPr>
          <p:nvPr/>
        </p:nvSpPr>
        <p:spPr bwMode="auto">
          <a:xfrm>
            <a:off x="6919914" y="5822477"/>
            <a:ext cx="358775"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sp>
        <p:nvSpPr>
          <p:cNvPr id="22" name="AutoShape 25"/>
          <p:cNvSpPr>
            <a:spLocks noChangeArrowheads="1"/>
          </p:cNvSpPr>
          <p:nvPr/>
        </p:nvSpPr>
        <p:spPr bwMode="auto">
          <a:xfrm>
            <a:off x="7424739" y="5822477"/>
            <a:ext cx="350837" cy="217487"/>
          </a:xfrm>
          <a:prstGeom prst="roundRect">
            <a:avLst>
              <a:gd name="adj" fmla="val 16667"/>
            </a:avLst>
          </a:prstGeom>
          <a:solidFill>
            <a:schemeClr val="folHlink"/>
          </a:solidFill>
          <a:ln w="12700">
            <a:solidFill>
              <a:schemeClr val="tx1"/>
            </a:solidFill>
            <a:round/>
            <a:headEnd/>
            <a:tailEnd/>
          </a:ln>
          <a:effectLst/>
        </p:spPr>
        <p:txBody>
          <a:bodyPr wrap="none" anchor="ctr">
            <a:prstTxWarp prst="textNoShape">
              <a:avLst/>
            </a:prstTxWarp>
          </a:bodyPr>
          <a:lstStyle/>
          <a:p>
            <a:endParaRPr lang="en-US" sz="1800">
              <a:solidFill>
                <a:schemeClr val="folHlink"/>
              </a:solidFill>
            </a:endParaRPr>
          </a:p>
        </p:txBody>
      </p:sp>
      <p:cxnSp>
        <p:nvCxnSpPr>
          <p:cNvPr id="23" name="AutoShape 26"/>
          <p:cNvCxnSpPr>
            <a:cxnSpLocks noChangeShapeType="1"/>
            <a:endCxn id="19" idx="2"/>
          </p:cNvCxnSpPr>
          <p:nvPr/>
        </p:nvCxnSpPr>
        <p:spPr bwMode="auto">
          <a:xfrm flipV="1">
            <a:off x="5741989" y="4723927"/>
            <a:ext cx="444500" cy="319088"/>
          </a:xfrm>
          <a:prstGeom prst="straightConnector1">
            <a:avLst/>
          </a:prstGeom>
          <a:noFill/>
          <a:ln w="12700">
            <a:solidFill>
              <a:schemeClr val="tx1"/>
            </a:solidFill>
            <a:round/>
            <a:headEnd/>
            <a:tailEnd/>
          </a:ln>
          <a:effectLst/>
        </p:spPr>
      </p:cxnSp>
      <p:cxnSp>
        <p:nvCxnSpPr>
          <p:cNvPr id="24" name="AutoShape 27"/>
          <p:cNvCxnSpPr>
            <a:cxnSpLocks noChangeShapeType="1"/>
            <a:endCxn id="19" idx="2"/>
          </p:cNvCxnSpPr>
          <p:nvPr/>
        </p:nvCxnSpPr>
        <p:spPr bwMode="auto">
          <a:xfrm rot="10800000">
            <a:off x="6186489" y="4723927"/>
            <a:ext cx="674688" cy="277812"/>
          </a:xfrm>
          <a:prstGeom prst="straightConnector1">
            <a:avLst/>
          </a:prstGeom>
          <a:noFill/>
          <a:ln w="12700">
            <a:solidFill>
              <a:schemeClr val="tx1"/>
            </a:solidFill>
            <a:round/>
            <a:headEnd/>
            <a:tailEnd/>
          </a:ln>
          <a:effectLst/>
        </p:spPr>
      </p:cxnSp>
      <p:cxnSp>
        <p:nvCxnSpPr>
          <p:cNvPr id="25" name="AutoShape 29"/>
          <p:cNvCxnSpPr>
            <a:cxnSpLocks noChangeShapeType="1"/>
            <a:stCxn id="21" idx="0"/>
            <a:endCxn id="20" idx="2"/>
          </p:cNvCxnSpPr>
          <p:nvPr/>
        </p:nvCxnSpPr>
        <p:spPr bwMode="auto">
          <a:xfrm flipV="1">
            <a:off x="7099301" y="5533552"/>
            <a:ext cx="244475" cy="288925"/>
          </a:xfrm>
          <a:prstGeom prst="straightConnector1">
            <a:avLst/>
          </a:prstGeom>
          <a:noFill/>
          <a:ln w="12700">
            <a:solidFill>
              <a:schemeClr val="tx1"/>
            </a:solidFill>
            <a:round/>
            <a:headEnd/>
            <a:tailEnd/>
          </a:ln>
          <a:effectLst/>
        </p:spPr>
      </p:cxnSp>
      <p:cxnSp>
        <p:nvCxnSpPr>
          <p:cNvPr id="26" name="AutoShape 31"/>
          <p:cNvCxnSpPr>
            <a:cxnSpLocks noChangeShapeType="1"/>
            <a:stCxn id="20" idx="2"/>
            <a:endCxn id="22" idx="0"/>
          </p:cNvCxnSpPr>
          <p:nvPr/>
        </p:nvCxnSpPr>
        <p:spPr bwMode="auto">
          <a:xfrm>
            <a:off x="7343776" y="5533552"/>
            <a:ext cx="257175" cy="288925"/>
          </a:xfrm>
          <a:prstGeom prst="straightConnector1">
            <a:avLst/>
          </a:prstGeom>
          <a:noFill/>
          <a:ln w="12700">
            <a:solidFill>
              <a:schemeClr val="tx1"/>
            </a:solidFill>
            <a:round/>
            <a:headEnd/>
            <a:tailEnd/>
          </a:ln>
          <a:effectLst/>
        </p:spPr>
      </p:cxnSp>
      <p:sp>
        <p:nvSpPr>
          <p:cNvPr id="27" name="AutoShape 32"/>
          <p:cNvSpPr>
            <a:spLocks noChangeArrowheads="1"/>
          </p:cNvSpPr>
          <p:nvPr/>
        </p:nvSpPr>
        <p:spPr bwMode="auto">
          <a:xfrm>
            <a:off x="3905251" y="3982564"/>
            <a:ext cx="2482850" cy="219075"/>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cxnSp>
        <p:nvCxnSpPr>
          <p:cNvPr id="28" name="AutoShape 33"/>
          <p:cNvCxnSpPr>
            <a:cxnSpLocks noChangeShapeType="1"/>
            <a:endCxn id="27" idx="2"/>
          </p:cNvCxnSpPr>
          <p:nvPr/>
        </p:nvCxnSpPr>
        <p:spPr bwMode="auto">
          <a:xfrm flipV="1">
            <a:off x="3994151" y="4201639"/>
            <a:ext cx="1152525" cy="304800"/>
          </a:xfrm>
          <a:prstGeom prst="straightConnector1">
            <a:avLst/>
          </a:prstGeom>
          <a:noFill/>
          <a:ln w="12700">
            <a:solidFill>
              <a:schemeClr val="tx1"/>
            </a:solidFill>
            <a:round/>
            <a:headEnd/>
            <a:tailEnd/>
          </a:ln>
          <a:effectLst/>
        </p:spPr>
      </p:cxnSp>
      <p:cxnSp>
        <p:nvCxnSpPr>
          <p:cNvPr id="29" name="AutoShape 34"/>
          <p:cNvCxnSpPr>
            <a:cxnSpLocks noChangeShapeType="1"/>
            <a:stCxn id="19" idx="0"/>
            <a:endCxn id="27" idx="2"/>
          </p:cNvCxnSpPr>
          <p:nvPr/>
        </p:nvCxnSpPr>
        <p:spPr bwMode="auto">
          <a:xfrm rot="16200000" flipV="1">
            <a:off x="5514183" y="3834132"/>
            <a:ext cx="304800" cy="1039813"/>
          </a:xfrm>
          <a:prstGeom prst="straightConnector1">
            <a:avLst/>
          </a:prstGeom>
          <a:noFill/>
          <a:ln w="12700">
            <a:solidFill>
              <a:schemeClr val="tx1"/>
            </a:solidFill>
            <a:round/>
            <a:headEnd/>
            <a:tailEnd/>
          </a:ln>
          <a:effectLst/>
        </p:spPr>
      </p:cxnSp>
      <p:graphicFrame>
        <p:nvGraphicFramePr>
          <p:cNvPr id="30" name="Group 218"/>
          <p:cNvGraphicFramePr>
            <a:graphicFrameLocks noGrp="1"/>
          </p:cNvGraphicFramePr>
          <p:nvPr/>
        </p:nvGraphicFramePr>
        <p:xfrm>
          <a:off x="2746376" y="3525364"/>
          <a:ext cx="685800" cy="2590802"/>
        </p:xfrm>
        <a:graphic>
          <a:graphicData uri="http://schemas.openxmlformats.org/drawingml/2006/table">
            <a:tbl>
              <a:tblPr/>
              <a:tblGrid>
                <a:gridCol w="685800"/>
              </a:tblGrid>
              <a:tr h="307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ahoma" pitchFamily="35" charset="0"/>
                        </a:rPr>
                        <a:t>depth</a:t>
                      </a:r>
                    </a:p>
                  </a:txBody>
                  <a:tcPr marL="0" marR="0" marT="0" marB="0" horzOverflow="overflow">
                    <a:lnL cap="flat">
                      <a:noFill/>
                    </a:lnL>
                    <a:lnR>
                      <a:noFill/>
                    </a:lnR>
                    <a:lnT cap="flat">
                      <a:noFill/>
                    </a:lnT>
                    <a:lnB>
                      <a:noFill/>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0</a:t>
                      </a:r>
                    </a:p>
                  </a:txBody>
                  <a:tcPr marL="0" marR="0" marT="0" marB="0" anchor="ctr" horzOverflow="overflow">
                    <a:lnL cap="flat">
                      <a:noFill/>
                    </a:lnL>
                    <a:lnR>
                      <a:noFill/>
                    </a:lnR>
                    <a:lnT>
                      <a:noFill/>
                    </a:lnT>
                    <a:lnB>
                      <a:noFill/>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0" i="0" u="none" strike="noStrike" cap="none" normalizeH="0" baseline="0">
                          <a:ln>
                            <a:noFill/>
                          </a:ln>
                          <a:solidFill>
                            <a:schemeClr val="tx1"/>
                          </a:solidFill>
                          <a:effectLst/>
                          <a:latin typeface="Times New Roman" pitchFamily="35" charset="0"/>
                        </a:rPr>
                        <a:t>1</a:t>
                      </a:r>
                    </a:p>
                  </a:txBody>
                  <a:tcPr marL="0" marR="0" marT="0" marB="0" anchor="ctr" horzOverflow="overflow">
                    <a:lnL cap="flat">
                      <a:noFill/>
                    </a:lnL>
                    <a:lnR>
                      <a:noFill/>
                    </a:lnR>
                    <a:lnT>
                      <a:noFill/>
                    </a:lnT>
                    <a:lnB>
                      <a:noFill/>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a:ln>
                            <a:noFill/>
                          </a:ln>
                          <a:solidFill>
                            <a:schemeClr val="tx1"/>
                          </a:solidFill>
                          <a:effectLst/>
                          <a:latin typeface="Times New Roman" pitchFamily="35" charset="0"/>
                        </a:rPr>
                        <a:t>…</a:t>
                      </a:r>
                    </a:p>
                  </a:txBody>
                  <a:tcPr marL="0" marR="0" marT="0" marB="0" anchor="ctr" horzOverflow="overflow">
                    <a:lnL cap="flat">
                      <a:noFill/>
                    </a:lnL>
                    <a:lnR>
                      <a:noFill/>
                    </a:lnR>
                    <a:lnT>
                      <a:noFill/>
                    </a:lnT>
                    <a:lnB>
                      <a:noFill/>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35" charset="2"/>
                        <a:buNone/>
                        <a:tabLst/>
                      </a:pPr>
                      <a:r>
                        <a:rPr kumimoji="0" lang="en-US" sz="1800" b="1" i="1" u="none" strike="noStrike" cap="none" normalizeH="0" baseline="0" dirty="0" err="1" smtClean="0">
                          <a:ln>
                            <a:noFill/>
                          </a:ln>
                          <a:solidFill>
                            <a:schemeClr val="tx1"/>
                          </a:solidFill>
                          <a:effectLst/>
                          <a:latin typeface="Times New Roman" pitchFamily="35" charset="0"/>
                          <a:sym typeface="Symbol" pitchFamily="35" charset="2"/>
                        </a:rPr>
                        <a:t>h</a:t>
                      </a:r>
                      <a:endParaRPr kumimoji="0" lang="en-US" sz="1800" b="0" i="0" u="none" strike="noStrike" cap="none" normalizeH="0" baseline="0" dirty="0">
                        <a:ln>
                          <a:noFill/>
                        </a:ln>
                        <a:solidFill>
                          <a:schemeClr val="tx1"/>
                        </a:solidFill>
                        <a:effectLst/>
                        <a:latin typeface="Times New Roman" pitchFamily="35" charset="0"/>
                        <a:sym typeface="Symbol" pitchFamily="35" charset="2"/>
                      </a:endParaRPr>
                    </a:p>
                  </a:txBody>
                  <a:tcPr marL="0" marR="0" marT="0" marB="0" anchor="ctr" horzOverflow="overflow">
                    <a:lnL cap="flat">
                      <a:noFill/>
                    </a:lnL>
                    <a:lnR>
                      <a:noFill/>
                    </a:lnR>
                    <a:lnT>
                      <a:noFill/>
                    </a:lnT>
                    <a:lnB cap="flat">
                      <a:noFill/>
                    </a:lnB>
                    <a:lnTlToBr>
                      <a:noFill/>
                    </a:lnTlToBr>
                    <a:lnBlToTr>
                      <a:noFill/>
                    </a:lnBlToTr>
                    <a:noFill/>
                  </a:tcPr>
                </a:tc>
              </a:tr>
            </a:tbl>
          </a:graphicData>
        </a:graphic>
      </p:graphicFrame>
      <p:sp>
        <p:nvSpPr>
          <p:cNvPr id="31" name="Text Box 167"/>
          <p:cNvSpPr txBox="1">
            <a:spLocks noChangeArrowheads="1"/>
          </p:cNvSpPr>
          <p:nvPr/>
        </p:nvSpPr>
        <p:spPr bwMode="auto">
          <a:xfrm rot="2305880">
            <a:off x="6872289" y="4854102"/>
            <a:ext cx="433387" cy="457200"/>
          </a:xfrm>
          <a:prstGeom prst="rect">
            <a:avLst/>
          </a:prstGeom>
          <a:noFill/>
          <a:ln w="19050">
            <a:noFill/>
            <a:miter lim="800000"/>
            <a:headEnd/>
            <a:tailEnd/>
          </a:ln>
          <a:effectLst/>
        </p:spPr>
        <p:txBody>
          <a:bodyPr wrap="none">
            <a:prstTxWarp prst="textNoShape">
              <a:avLst/>
            </a:prstTxWarp>
            <a:spAutoFit/>
          </a:bodyPr>
          <a:lstStyle/>
          <a:p>
            <a:r>
              <a:rPr lang="en-US"/>
              <a:t>…</a:t>
            </a:r>
          </a:p>
        </p:txBody>
      </p:sp>
      <p:sp>
        <p:nvSpPr>
          <p:cNvPr id="32" name="AutoShape 11"/>
          <p:cNvSpPr>
            <a:spLocks noChangeArrowheads="1"/>
          </p:cNvSpPr>
          <p:nvPr/>
        </p:nvSpPr>
        <p:spPr bwMode="auto">
          <a:xfrm>
            <a:off x="3808413" y="4506439"/>
            <a:ext cx="819150" cy="217488"/>
          </a:xfrm>
          <a:prstGeom prst="roundRect">
            <a:avLst>
              <a:gd name="adj" fmla="val 16667"/>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9" name="Rectangle 2"/>
          <p:cNvSpPr>
            <a:spLocks noGrp="1" noChangeArrowheads="1"/>
          </p:cNvSpPr>
          <p:nvPr>
            <p:ph type="title"/>
          </p:nvPr>
        </p:nvSpPr>
        <p:spPr/>
        <p:txBody>
          <a:bodyPr/>
          <a:lstStyle/>
          <a:p>
            <a:pPr eaLnBrk="1" hangingPunct="1"/>
            <a:r>
              <a:rPr lang="en-US"/>
              <a:t>Expected Time Complexity for Quick Sort</a:t>
            </a:r>
          </a:p>
        </p:txBody>
      </p:sp>
      <p:graphicFrame>
        <p:nvGraphicFramePr>
          <p:cNvPr id="1408004" name="Object 2"/>
          <p:cNvGraphicFramePr>
            <a:graphicFrameLocks noChangeAspect="1"/>
          </p:cNvGraphicFramePr>
          <p:nvPr/>
        </p:nvGraphicFramePr>
        <p:xfrm>
          <a:off x="666750" y="1577975"/>
          <a:ext cx="6635750" cy="349250"/>
        </p:xfrm>
        <a:graphic>
          <a:graphicData uri="http://schemas.openxmlformats.org/presentationml/2006/ole">
            <mc:AlternateContent xmlns:mc="http://schemas.openxmlformats.org/markup-compatibility/2006">
              <mc:Choice xmlns:v="urn:schemas-microsoft-com:vml" Requires="v">
                <p:oleObj spid="_x0000_s390325" name="Equation" r:id="rId3" imgW="4343400" imgH="228600" progId="Equation.DSMT4">
                  <p:embed/>
                </p:oleObj>
              </mc:Choice>
              <mc:Fallback>
                <p:oleObj name="Equation" r:id="rId3" imgW="43434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577975"/>
                        <a:ext cx="6635750" cy="349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8005" name="Object 3"/>
          <p:cNvGraphicFramePr>
            <a:graphicFrameLocks noChangeAspect="1"/>
          </p:cNvGraphicFramePr>
          <p:nvPr/>
        </p:nvGraphicFramePr>
        <p:xfrm>
          <a:off x="668338" y="2087563"/>
          <a:ext cx="6423025" cy="349250"/>
        </p:xfrm>
        <a:graphic>
          <a:graphicData uri="http://schemas.openxmlformats.org/presentationml/2006/ole">
            <mc:AlternateContent xmlns:mc="http://schemas.openxmlformats.org/markup-compatibility/2006">
              <mc:Choice xmlns:v="urn:schemas-microsoft-com:vml" Requires="v">
                <p:oleObj spid="_x0000_s390326" name="Equation" r:id="rId5" imgW="4203360" imgH="228600" progId="Equation.DSMT4">
                  <p:embed/>
                </p:oleObj>
              </mc:Choice>
              <mc:Fallback>
                <p:oleObj name="Equation" r:id="rId5" imgW="42033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8" y="2087563"/>
                        <a:ext cx="6423025" cy="349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8006" name="Object 4"/>
          <p:cNvGraphicFramePr>
            <a:graphicFrameLocks noChangeAspect="1"/>
          </p:cNvGraphicFramePr>
          <p:nvPr>
            <p:extLst>
              <p:ext uri="{D42A27DB-BD31-4B8C-83A1-F6EECF244321}">
                <p14:modId xmlns:p14="http://schemas.microsoft.com/office/powerpoint/2010/main" val="2028343191"/>
              </p:ext>
            </p:extLst>
          </p:nvPr>
        </p:nvGraphicFramePr>
        <p:xfrm>
          <a:off x="1033301" y="2641600"/>
          <a:ext cx="5867400" cy="993775"/>
        </p:xfrm>
        <a:graphic>
          <a:graphicData uri="http://schemas.openxmlformats.org/presentationml/2006/ole">
            <mc:AlternateContent xmlns:mc="http://schemas.openxmlformats.org/markup-compatibility/2006">
              <mc:Choice xmlns:v="urn:schemas-microsoft-com:vml" Requires="v">
                <p:oleObj spid="_x0000_s390327" name="Equation" r:id="rId7" imgW="4051300" imgH="685800" progId="Equation.DSMT4">
                  <p:embed/>
                </p:oleObj>
              </mc:Choice>
              <mc:Fallback>
                <p:oleObj name="Equation" r:id="rId7" imgW="4051300" imgH="685800" progId="Equation.DSMT4">
                  <p:embed/>
                  <p:pic>
                    <p:nvPicPr>
                      <p:cNvPr id="0" name="Picture 4"/>
                      <p:cNvPicPr>
                        <a:picLocks noChangeAspect="1" noChangeArrowheads="1"/>
                      </p:cNvPicPr>
                      <p:nvPr/>
                    </p:nvPicPr>
                    <p:blipFill>
                      <a:blip r:embed="rId8"/>
                      <a:srcRect/>
                      <a:stretch>
                        <a:fillRect/>
                      </a:stretch>
                    </p:blipFill>
                    <p:spPr bwMode="auto">
                      <a:xfrm>
                        <a:off x="1033301" y="2641600"/>
                        <a:ext cx="5867400" cy="993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15"/>
          <p:cNvGrpSpPr>
            <a:grpSpLocks/>
          </p:cNvGrpSpPr>
          <p:nvPr/>
        </p:nvGrpSpPr>
        <p:grpSpPr bwMode="auto">
          <a:xfrm>
            <a:off x="944563" y="3886201"/>
            <a:ext cx="6351587" cy="1706563"/>
            <a:chOff x="595" y="2448"/>
            <a:chExt cx="4001" cy="1075"/>
          </a:xfrm>
        </p:grpSpPr>
        <p:grpSp>
          <p:nvGrpSpPr>
            <p:cNvPr id="3" name="Group 7"/>
            <p:cNvGrpSpPr>
              <a:grpSpLocks/>
            </p:cNvGrpSpPr>
            <p:nvPr/>
          </p:nvGrpSpPr>
          <p:grpSpPr bwMode="auto">
            <a:xfrm>
              <a:off x="595" y="2596"/>
              <a:ext cx="3984" cy="284"/>
              <a:chOff x="3072" y="3360"/>
              <a:chExt cx="2352" cy="398"/>
            </a:xfrm>
          </p:grpSpPr>
          <p:sp>
            <p:nvSpPr>
              <p:cNvPr id="220175" name="Text Box 8"/>
              <p:cNvSpPr txBox="1">
                <a:spLocks noChangeArrowheads="1"/>
              </p:cNvSpPr>
              <p:nvPr/>
            </p:nvSpPr>
            <p:spPr bwMode="auto">
              <a:xfrm>
                <a:off x="3105" y="3408"/>
                <a:ext cx="69" cy="350"/>
              </a:xfrm>
              <a:prstGeom prst="rect">
                <a:avLst/>
              </a:prstGeom>
              <a:noFill/>
              <a:ln w="9525">
                <a:noFill/>
                <a:miter lim="800000"/>
                <a:headEnd/>
                <a:tailEnd/>
              </a:ln>
            </p:spPr>
            <p:txBody>
              <a:bodyPr wrap="none">
                <a:prstTxWarp prst="textNoShape">
                  <a:avLst/>
                </a:prstTxWarp>
                <a:spAutoFit/>
              </a:bodyPr>
              <a:lstStyle/>
              <a:p>
                <a:endParaRPr lang="en-US" sz="2000" b="0">
                  <a:solidFill>
                    <a:srgbClr val="33CC33"/>
                  </a:solidFill>
                  <a:latin typeface="Tahoma" charset="0"/>
                </a:endParaRPr>
              </a:p>
            </p:txBody>
          </p:sp>
          <p:sp>
            <p:nvSpPr>
              <p:cNvPr id="220176" name="Rectangle 9"/>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sp>
          <p:nvSpPr>
            <p:cNvPr id="220172" name="Line 10"/>
            <p:cNvSpPr>
              <a:spLocks noChangeShapeType="1"/>
            </p:cNvSpPr>
            <p:nvPr/>
          </p:nvSpPr>
          <p:spPr bwMode="auto">
            <a:xfrm flipH="1">
              <a:off x="1699" y="2448"/>
              <a:ext cx="48" cy="528"/>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220173" name="AutoShape 11"/>
            <p:cNvSpPr>
              <a:spLocks/>
            </p:cNvSpPr>
            <p:nvPr/>
          </p:nvSpPr>
          <p:spPr bwMode="auto">
            <a:xfrm rot="-5400000">
              <a:off x="1035" y="2603"/>
              <a:ext cx="268" cy="1133"/>
            </a:xfrm>
            <a:prstGeom prst="leftBrace">
              <a:avLst>
                <a:gd name="adj1" fmla="val 3523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0174" name="AutoShape 12"/>
            <p:cNvSpPr>
              <a:spLocks/>
            </p:cNvSpPr>
            <p:nvPr/>
          </p:nvSpPr>
          <p:spPr bwMode="auto">
            <a:xfrm rot="-5400000">
              <a:off x="3041" y="1754"/>
              <a:ext cx="268" cy="2842"/>
            </a:xfrm>
            <a:prstGeom prst="leftBrace">
              <a:avLst>
                <a:gd name="adj1" fmla="val 88371"/>
                <a:gd name="adj2" fmla="val 50000"/>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220165" name="Object 5"/>
            <p:cNvGraphicFramePr>
              <a:graphicFrameLocks noChangeAspect="1"/>
            </p:cNvGraphicFramePr>
            <p:nvPr>
              <p:extLst>
                <p:ext uri="{D42A27DB-BD31-4B8C-83A1-F6EECF244321}">
                  <p14:modId xmlns:p14="http://schemas.microsoft.com/office/powerpoint/2010/main" val="3717276930"/>
                </p:ext>
              </p:extLst>
            </p:nvPr>
          </p:nvGraphicFramePr>
          <p:xfrm>
            <a:off x="1065" y="3331"/>
            <a:ext cx="217" cy="192"/>
          </p:xfrm>
          <a:graphic>
            <a:graphicData uri="http://schemas.openxmlformats.org/presentationml/2006/ole">
              <mc:AlternateContent xmlns:mc="http://schemas.openxmlformats.org/markup-compatibility/2006">
                <mc:Choice xmlns:v="urn:schemas-microsoft-com:vml" Requires="v">
                  <p:oleObj spid="_x0000_s390328" name="Equation" r:id="rId9" imgW="215900" imgH="190500" progId="Equation.DSMT4">
                    <p:embed/>
                  </p:oleObj>
                </mc:Choice>
                <mc:Fallback>
                  <p:oleObj name="Equation" r:id="rId9" imgW="215900" imgH="190500" progId="Equation.DSMT4">
                    <p:embed/>
                    <p:pic>
                      <p:nvPicPr>
                        <p:cNvPr id="0" name="Picture 5"/>
                        <p:cNvPicPr>
                          <a:picLocks noChangeAspect="1" noChangeArrowheads="1"/>
                        </p:cNvPicPr>
                        <p:nvPr/>
                      </p:nvPicPr>
                      <p:blipFill>
                        <a:blip r:embed="rId10"/>
                        <a:srcRect/>
                        <a:stretch>
                          <a:fillRect/>
                        </a:stretch>
                      </p:blipFill>
                      <p:spPr bwMode="auto">
                        <a:xfrm>
                          <a:off x="1065" y="3331"/>
                          <a:ext cx="217" cy="19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0166" name="Object 6"/>
            <p:cNvGraphicFramePr>
              <a:graphicFrameLocks noChangeAspect="1"/>
            </p:cNvGraphicFramePr>
            <p:nvPr>
              <p:extLst>
                <p:ext uri="{D42A27DB-BD31-4B8C-83A1-F6EECF244321}">
                  <p14:modId xmlns:p14="http://schemas.microsoft.com/office/powerpoint/2010/main" val="2738784358"/>
                </p:ext>
              </p:extLst>
            </p:nvPr>
          </p:nvGraphicFramePr>
          <p:xfrm>
            <a:off x="3093" y="3315"/>
            <a:ext cx="204" cy="191"/>
          </p:xfrm>
          <a:graphic>
            <a:graphicData uri="http://schemas.openxmlformats.org/presentationml/2006/ole">
              <mc:AlternateContent xmlns:mc="http://schemas.openxmlformats.org/markup-compatibility/2006">
                <mc:Choice xmlns:v="urn:schemas-microsoft-com:vml" Requires="v">
                  <p:oleObj spid="_x0000_s390329" name="Equation" r:id="rId11" imgW="203200" imgH="190500" progId="Equation.DSMT4">
                    <p:embed/>
                  </p:oleObj>
                </mc:Choice>
                <mc:Fallback>
                  <p:oleObj name="Equation" r:id="rId11" imgW="203200" imgH="190500" progId="Equation.DSMT4">
                    <p:embed/>
                    <p:pic>
                      <p:nvPicPr>
                        <p:cNvPr id="0" name="Picture 6"/>
                        <p:cNvPicPr>
                          <a:picLocks noChangeAspect="1" noChangeArrowheads="1"/>
                        </p:cNvPicPr>
                        <p:nvPr/>
                      </p:nvPicPr>
                      <p:blipFill>
                        <a:blip r:embed="rId12"/>
                        <a:srcRect/>
                        <a:stretch>
                          <a:fillRect/>
                        </a:stretch>
                      </p:blipFill>
                      <p:spPr bwMode="auto">
                        <a:xfrm>
                          <a:off x="3093" y="3315"/>
                          <a:ext cx="204" cy="19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8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80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80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93" name="Rectangle 2"/>
          <p:cNvSpPr>
            <a:spLocks noGrp="1" noChangeArrowheads="1"/>
          </p:cNvSpPr>
          <p:nvPr>
            <p:ph type="title"/>
          </p:nvPr>
        </p:nvSpPr>
        <p:spPr/>
        <p:txBody>
          <a:bodyPr/>
          <a:lstStyle/>
          <a:p>
            <a:pPr eaLnBrk="1" hangingPunct="1"/>
            <a:r>
              <a:rPr lang="en-US"/>
              <a:t>Expected Time Complexity for Quick Sort</a:t>
            </a:r>
          </a:p>
        </p:txBody>
      </p:sp>
      <p:grpSp>
        <p:nvGrpSpPr>
          <p:cNvPr id="2" name="Group 6"/>
          <p:cNvGrpSpPr>
            <a:grpSpLocks/>
          </p:cNvGrpSpPr>
          <p:nvPr/>
        </p:nvGrpSpPr>
        <p:grpSpPr bwMode="auto">
          <a:xfrm>
            <a:off x="944563" y="4121150"/>
            <a:ext cx="6324600" cy="450850"/>
            <a:chOff x="3072" y="3360"/>
            <a:chExt cx="2352" cy="398"/>
          </a:xfrm>
        </p:grpSpPr>
        <p:sp>
          <p:nvSpPr>
            <p:cNvPr id="221198" name="Text Box 7"/>
            <p:cNvSpPr txBox="1">
              <a:spLocks noChangeArrowheads="1"/>
            </p:cNvSpPr>
            <p:nvPr/>
          </p:nvSpPr>
          <p:spPr bwMode="auto">
            <a:xfrm>
              <a:off x="3105" y="3408"/>
              <a:ext cx="69" cy="350"/>
            </a:xfrm>
            <a:prstGeom prst="rect">
              <a:avLst/>
            </a:prstGeom>
            <a:noFill/>
            <a:ln w="9525">
              <a:noFill/>
              <a:miter lim="800000"/>
              <a:headEnd/>
              <a:tailEnd/>
            </a:ln>
          </p:spPr>
          <p:txBody>
            <a:bodyPr wrap="none">
              <a:prstTxWarp prst="textNoShape">
                <a:avLst/>
              </a:prstTxWarp>
              <a:spAutoFit/>
            </a:bodyPr>
            <a:lstStyle/>
            <a:p>
              <a:endParaRPr lang="en-US" sz="2000" b="0">
                <a:solidFill>
                  <a:srgbClr val="33CC33"/>
                </a:solidFill>
                <a:latin typeface="Tahoma" charset="0"/>
              </a:endParaRPr>
            </a:p>
          </p:txBody>
        </p:sp>
        <p:sp>
          <p:nvSpPr>
            <p:cNvPr id="221199" name="Rectangle 8"/>
            <p:cNvSpPr>
              <a:spLocks noChangeArrowheads="1"/>
            </p:cNvSpPr>
            <p:nvPr/>
          </p:nvSpPr>
          <p:spPr bwMode="auto">
            <a:xfrm>
              <a:off x="3072" y="3360"/>
              <a:ext cx="2352" cy="336"/>
            </a:xfrm>
            <a:prstGeom prst="rect">
              <a:avLst/>
            </a:prstGeom>
            <a:noFill/>
            <a:ln w="38100">
              <a:solidFill>
                <a:srgbClr val="0000FF"/>
              </a:solidFill>
              <a:miter lim="800000"/>
              <a:headEnd/>
              <a:tailEnd/>
            </a:ln>
          </p:spPr>
          <p:txBody>
            <a:bodyPr wrap="none" anchor="ctr">
              <a:prstTxWarp prst="textNoShape">
                <a:avLst/>
              </a:prstTxWarp>
            </a:bodyPr>
            <a:lstStyle/>
            <a:p>
              <a:endParaRPr lang="en-US"/>
            </a:p>
          </p:txBody>
        </p:sp>
      </p:grpSp>
      <p:sp>
        <p:nvSpPr>
          <p:cNvPr id="221195" name="Line 9"/>
          <p:cNvSpPr>
            <a:spLocks noChangeShapeType="1"/>
          </p:cNvSpPr>
          <p:nvPr/>
        </p:nvSpPr>
        <p:spPr bwMode="auto">
          <a:xfrm flipH="1">
            <a:off x="2697163" y="3886200"/>
            <a:ext cx="76200" cy="838200"/>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221196" name="AutoShape 10"/>
          <p:cNvSpPr>
            <a:spLocks/>
          </p:cNvSpPr>
          <p:nvPr/>
        </p:nvSpPr>
        <p:spPr bwMode="auto">
          <a:xfrm rot="-5400000">
            <a:off x="1642269" y="4133056"/>
            <a:ext cx="425450" cy="1798638"/>
          </a:xfrm>
          <a:prstGeom prst="leftBrace">
            <a:avLst>
              <a:gd name="adj1" fmla="val 3523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1197" name="AutoShape 11"/>
          <p:cNvSpPr>
            <a:spLocks/>
          </p:cNvSpPr>
          <p:nvPr/>
        </p:nvSpPr>
        <p:spPr bwMode="auto">
          <a:xfrm rot="-5400000">
            <a:off x="4827588" y="2784475"/>
            <a:ext cx="425450" cy="4511675"/>
          </a:xfrm>
          <a:prstGeom prst="leftBrace">
            <a:avLst>
              <a:gd name="adj1" fmla="val 88371"/>
              <a:gd name="adj2" fmla="val 50000"/>
            </a:avLst>
          </a:prstGeom>
          <a:noFill/>
          <a:ln w="9525">
            <a:solidFill>
              <a:schemeClr val="tx1"/>
            </a:solidFill>
            <a:round/>
            <a:headEnd/>
            <a:tailEnd/>
          </a:ln>
        </p:spPr>
        <p:txBody>
          <a:bodyPr wrap="none" anchor="ctr">
            <a:prstTxWarp prst="textNoShape">
              <a:avLst/>
            </a:prstTxWarp>
          </a:bodyPr>
          <a:lstStyle/>
          <a:p>
            <a:endParaRPr lang="en-US"/>
          </a:p>
        </p:txBody>
      </p:sp>
      <p:graphicFrame>
        <p:nvGraphicFramePr>
          <p:cNvPr id="221186" name="Object 2"/>
          <p:cNvGraphicFramePr>
            <a:graphicFrameLocks noChangeAspect="1"/>
          </p:cNvGraphicFramePr>
          <p:nvPr>
            <p:extLst>
              <p:ext uri="{D42A27DB-BD31-4B8C-83A1-F6EECF244321}">
                <p14:modId xmlns:p14="http://schemas.microsoft.com/office/powerpoint/2010/main" val="752831846"/>
              </p:ext>
            </p:extLst>
          </p:nvPr>
        </p:nvGraphicFramePr>
        <p:xfrm>
          <a:off x="1690688" y="5287963"/>
          <a:ext cx="344487" cy="304800"/>
        </p:xfrm>
        <a:graphic>
          <a:graphicData uri="http://schemas.openxmlformats.org/presentationml/2006/ole">
            <mc:AlternateContent xmlns:mc="http://schemas.openxmlformats.org/markup-compatibility/2006">
              <mc:Choice xmlns:v="urn:schemas-microsoft-com:vml" Requires="v">
                <p:oleObj spid="_x0000_s391349" name="Equation" r:id="rId3" imgW="215900" imgH="190500" progId="Equation.DSMT4">
                  <p:embed/>
                </p:oleObj>
              </mc:Choice>
              <mc:Fallback>
                <p:oleObj name="Equation" r:id="rId3" imgW="215900" imgH="190500" progId="Equation.DSMT4">
                  <p:embed/>
                  <p:pic>
                    <p:nvPicPr>
                      <p:cNvPr id="0" name="Picture 2"/>
                      <p:cNvPicPr>
                        <a:picLocks noChangeAspect="1" noChangeArrowheads="1"/>
                      </p:cNvPicPr>
                      <p:nvPr/>
                    </p:nvPicPr>
                    <p:blipFill>
                      <a:blip r:embed="rId4"/>
                      <a:srcRect/>
                      <a:stretch>
                        <a:fillRect/>
                      </a:stretch>
                    </p:blipFill>
                    <p:spPr bwMode="auto">
                      <a:xfrm>
                        <a:off x="1690688" y="5287963"/>
                        <a:ext cx="344487" cy="304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1187" name="Object 3"/>
          <p:cNvGraphicFramePr>
            <a:graphicFrameLocks noChangeAspect="1"/>
          </p:cNvGraphicFramePr>
          <p:nvPr>
            <p:extLst>
              <p:ext uri="{D42A27DB-BD31-4B8C-83A1-F6EECF244321}">
                <p14:modId xmlns:p14="http://schemas.microsoft.com/office/powerpoint/2010/main" val="617739053"/>
              </p:ext>
            </p:extLst>
          </p:nvPr>
        </p:nvGraphicFramePr>
        <p:xfrm>
          <a:off x="4910138" y="5262563"/>
          <a:ext cx="323850" cy="303212"/>
        </p:xfrm>
        <a:graphic>
          <a:graphicData uri="http://schemas.openxmlformats.org/presentationml/2006/ole">
            <mc:AlternateContent xmlns:mc="http://schemas.openxmlformats.org/markup-compatibility/2006">
              <mc:Choice xmlns:v="urn:schemas-microsoft-com:vml" Requires="v">
                <p:oleObj spid="_x0000_s391350" name="Equation" r:id="rId5" imgW="203200" imgH="190500" progId="Equation.DSMT4">
                  <p:embed/>
                </p:oleObj>
              </mc:Choice>
              <mc:Fallback>
                <p:oleObj name="Equation" r:id="rId5" imgW="203200" imgH="190500" progId="Equation.DSMT4">
                  <p:embed/>
                  <p:pic>
                    <p:nvPicPr>
                      <p:cNvPr id="0" name="Picture 3"/>
                      <p:cNvPicPr>
                        <a:picLocks noChangeAspect="1" noChangeArrowheads="1"/>
                      </p:cNvPicPr>
                      <p:nvPr/>
                    </p:nvPicPr>
                    <p:blipFill>
                      <a:blip r:embed="rId6"/>
                      <a:srcRect/>
                      <a:stretch>
                        <a:fillRect/>
                      </a:stretch>
                    </p:blipFill>
                    <p:spPr bwMode="auto">
                      <a:xfrm>
                        <a:off x="4910138" y="5262563"/>
                        <a:ext cx="323850" cy="3032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0062" name="Object 4"/>
          <p:cNvGraphicFramePr>
            <a:graphicFrameLocks noChangeAspect="1"/>
          </p:cNvGraphicFramePr>
          <p:nvPr>
            <p:extLst>
              <p:ext uri="{D42A27DB-BD31-4B8C-83A1-F6EECF244321}">
                <p14:modId xmlns:p14="http://schemas.microsoft.com/office/powerpoint/2010/main" val="2757284321"/>
              </p:ext>
            </p:extLst>
          </p:nvPr>
        </p:nvGraphicFramePr>
        <p:xfrm>
          <a:off x="1042988" y="1516063"/>
          <a:ext cx="3343275" cy="327025"/>
        </p:xfrm>
        <a:graphic>
          <a:graphicData uri="http://schemas.openxmlformats.org/presentationml/2006/ole">
            <mc:AlternateContent xmlns:mc="http://schemas.openxmlformats.org/markup-compatibility/2006">
              <mc:Choice xmlns:v="urn:schemas-microsoft-com:vml" Requires="v">
                <p:oleObj spid="_x0000_s391351" name="Equation" r:id="rId7" imgW="2336800" imgH="228600" progId="Equation.DSMT4">
                  <p:embed/>
                </p:oleObj>
              </mc:Choice>
              <mc:Fallback>
                <p:oleObj name="Equation" r:id="rId7" imgW="2336800" imgH="228600" progId="Equation.DSMT4">
                  <p:embed/>
                  <p:pic>
                    <p:nvPicPr>
                      <p:cNvPr id="0" name="Picture 4"/>
                      <p:cNvPicPr>
                        <a:picLocks noChangeAspect="1" noChangeArrowheads="1"/>
                      </p:cNvPicPr>
                      <p:nvPr/>
                    </p:nvPicPr>
                    <p:blipFill>
                      <a:blip r:embed="rId8"/>
                      <a:srcRect/>
                      <a:stretch>
                        <a:fillRect/>
                      </a:stretch>
                    </p:blipFill>
                    <p:spPr bwMode="auto">
                      <a:xfrm>
                        <a:off x="1042988" y="1516063"/>
                        <a:ext cx="3343275" cy="327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0063" name="Object 5"/>
          <p:cNvGraphicFramePr>
            <a:graphicFrameLocks noChangeAspect="1"/>
          </p:cNvGraphicFramePr>
          <p:nvPr/>
        </p:nvGraphicFramePr>
        <p:xfrm>
          <a:off x="1042988" y="1900238"/>
          <a:ext cx="4197350" cy="1311275"/>
        </p:xfrm>
        <a:graphic>
          <a:graphicData uri="http://schemas.openxmlformats.org/presentationml/2006/ole">
            <mc:AlternateContent xmlns:mc="http://schemas.openxmlformats.org/markup-compatibility/2006">
              <mc:Choice xmlns:v="urn:schemas-microsoft-com:vml" Requires="v">
                <p:oleObj spid="_x0000_s391352" name="Equation" r:id="rId9" imgW="2933700" imgH="914400" progId="Equation.DSMT4">
                  <p:embed/>
                </p:oleObj>
              </mc:Choice>
              <mc:Fallback>
                <p:oleObj name="Equation" r:id="rId9" imgW="2933700" imgH="914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1900238"/>
                        <a:ext cx="4197350" cy="1311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10064" name="Object 6"/>
          <p:cNvGraphicFramePr>
            <a:graphicFrameLocks noChangeAspect="1"/>
          </p:cNvGraphicFramePr>
          <p:nvPr/>
        </p:nvGraphicFramePr>
        <p:xfrm>
          <a:off x="976313" y="3314700"/>
          <a:ext cx="4560887" cy="327025"/>
        </p:xfrm>
        <a:graphic>
          <a:graphicData uri="http://schemas.openxmlformats.org/presentationml/2006/ole">
            <mc:AlternateContent xmlns:mc="http://schemas.openxmlformats.org/markup-compatibility/2006">
              <mc:Choice xmlns:v="urn:schemas-microsoft-com:vml" Requires="v">
                <p:oleObj spid="_x0000_s391353" name="Equation" r:id="rId11" imgW="3187700" imgH="228600" progId="Equation.DSMT4">
                  <p:embed/>
                </p:oleObj>
              </mc:Choice>
              <mc:Fallback>
                <p:oleObj name="Equation" r:id="rId11" imgW="318770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6313" y="3314700"/>
                        <a:ext cx="4560887" cy="327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00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0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0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4" name="Rectangle 2"/>
          <p:cNvSpPr>
            <a:spLocks noGrp="1" noChangeArrowheads="1"/>
          </p:cNvSpPr>
          <p:nvPr>
            <p:ph type="title"/>
          </p:nvPr>
        </p:nvSpPr>
        <p:spPr/>
        <p:txBody>
          <a:bodyPr/>
          <a:lstStyle/>
          <a:p>
            <a:pPr eaLnBrk="1" hangingPunct="1"/>
            <a:r>
              <a:rPr lang="en-US"/>
              <a:t>Properties of QuickSort</a:t>
            </a:r>
          </a:p>
        </p:txBody>
      </p:sp>
      <p:sp>
        <p:nvSpPr>
          <p:cNvPr id="1495043" name="Rectangle 3"/>
          <p:cNvSpPr>
            <a:spLocks noGrp="1" noChangeArrowheads="1"/>
          </p:cNvSpPr>
          <p:nvPr>
            <p:ph type="body" idx="1"/>
          </p:nvPr>
        </p:nvSpPr>
        <p:spPr/>
        <p:txBody>
          <a:bodyPr/>
          <a:lstStyle/>
          <a:p>
            <a:pPr eaLnBrk="1" hangingPunct="1"/>
            <a:r>
              <a:rPr lang="en-US" dirty="0"/>
              <a:t>In-place?</a:t>
            </a:r>
          </a:p>
          <a:p>
            <a:pPr eaLnBrk="1" hangingPunct="1"/>
            <a:r>
              <a:rPr lang="en-US" dirty="0"/>
              <a:t>Stable?</a:t>
            </a:r>
          </a:p>
          <a:p>
            <a:pPr eaLnBrk="1" hangingPunct="1"/>
            <a:r>
              <a:rPr lang="en-US" dirty="0"/>
              <a:t>Fast?</a:t>
            </a:r>
          </a:p>
          <a:p>
            <a:pPr lvl="1" eaLnBrk="1" hangingPunct="1"/>
            <a:r>
              <a:rPr lang="en-US" dirty="0">
                <a:ea typeface="ＭＳ Ｐゴシック" charset="-128"/>
              </a:rPr>
              <a:t>Depends.</a:t>
            </a:r>
          </a:p>
          <a:p>
            <a:pPr lvl="1" eaLnBrk="1" hangingPunct="1"/>
            <a:r>
              <a:rPr lang="en-US" dirty="0">
                <a:ea typeface="ＭＳ Ｐゴシック" charset="-128"/>
              </a:rPr>
              <a:t>Worst Case:</a:t>
            </a:r>
          </a:p>
          <a:p>
            <a:pPr lvl="1" eaLnBrk="1" hangingPunct="1"/>
            <a:r>
              <a:rPr lang="en-US" dirty="0">
                <a:ea typeface="ＭＳ Ｐゴシック" charset="-128"/>
              </a:rPr>
              <a:t>Expected Case:</a:t>
            </a:r>
          </a:p>
        </p:txBody>
      </p:sp>
      <p:sp>
        <p:nvSpPr>
          <p:cNvPr id="1495044" name="Text Box 4"/>
          <p:cNvSpPr txBox="1">
            <a:spLocks noChangeArrowheads="1"/>
          </p:cNvSpPr>
          <p:nvPr/>
        </p:nvSpPr>
        <p:spPr bwMode="auto">
          <a:xfrm>
            <a:off x="2271713" y="1209563"/>
            <a:ext cx="423862" cy="457200"/>
          </a:xfrm>
          <a:prstGeom prst="rect">
            <a:avLst/>
          </a:prstGeom>
          <a:noFill/>
          <a:ln w="9525">
            <a:noFill/>
            <a:miter lim="800000"/>
            <a:headEnd/>
            <a:tailEnd/>
          </a:ln>
        </p:spPr>
        <p:txBody>
          <a:bodyPr wrap="none">
            <a:prstTxWarp prst="textNoShape">
              <a:avLst/>
            </a:prstTxWarp>
            <a:spAutoFit/>
          </a:bodyPr>
          <a:lstStyle/>
          <a:p>
            <a:r>
              <a:rPr lang="en-US" sz="2400" dirty="0" err="1">
                <a:solidFill>
                  <a:srgbClr val="009900"/>
                </a:solidFill>
                <a:sym typeface="Wingdings" charset="2"/>
              </a:rPr>
              <a:t></a:t>
            </a:r>
            <a:endParaRPr lang="en-US" sz="2400" dirty="0">
              <a:solidFill>
                <a:srgbClr val="009900"/>
              </a:solidFill>
              <a:sym typeface="Wingdings" charset="2"/>
            </a:endParaRPr>
          </a:p>
        </p:txBody>
      </p:sp>
      <p:sp>
        <p:nvSpPr>
          <p:cNvPr id="1495045" name="Text Box 5"/>
          <p:cNvSpPr txBox="1">
            <a:spLocks noChangeArrowheads="1"/>
          </p:cNvSpPr>
          <p:nvPr/>
        </p:nvSpPr>
        <p:spPr bwMode="auto">
          <a:xfrm>
            <a:off x="2249488" y="1701688"/>
            <a:ext cx="423862"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9900"/>
                </a:solidFill>
                <a:sym typeface="Wingdings" charset="2"/>
              </a:rPr>
              <a:t></a:t>
            </a:r>
          </a:p>
        </p:txBody>
      </p:sp>
      <p:graphicFrame>
        <p:nvGraphicFramePr>
          <p:cNvPr id="1495046" name="Object 2"/>
          <p:cNvGraphicFramePr>
            <a:graphicFrameLocks noChangeAspect="1"/>
          </p:cNvGraphicFramePr>
          <p:nvPr/>
        </p:nvGraphicFramePr>
        <p:xfrm>
          <a:off x="2813050" y="3225801"/>
          <a:ext cx="800100" cy="436562"/>
        </p:xfrm>
        <a:graphic>
          <a:graphicData uri="http://schemas.openxmlformats.org/presentationml/2006/ole">
            <mc:AlternateContent xmlns:mc="http://schemas.openxmlformats.org/markup-compatibility/2006">
              <mc:Choice xmlns:v="urn:schemas-microsoft-com:vml" Requires="v">
                <p:oleObj spid="_x0000_s392273" name="Equation" r:id="rId3" imgW="419040" imgH="228600" progId="Equation.DSMT4">
                  <p:embed/>
                </p:oleObj>
              </mc:Choice>
              <mc:Fallback>
                <p:oleObj name="Equation" r:id="rId3" imgW="41904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0" y="3225801"/>
                        <a:ext cx="800100" cy="436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95047" name="Object 3"/>
          <p:cNvGraphicFramePr>
            <a:graphicFrameLocks noChangeAspect="1"/>
          </p:cNvGraphicFramePr>
          <p:nvPr/>
        </p:nvGraphicFramePr>
        <p:xfrm>
          <a:off x="3213100" y="3743920"/>
          <a:ext cx="4095750" cy="387350"/>
        </p:xfrm>
        <a:graphic>
          <a:graphicData uri="http://schemas.openxmlformats.org/presentationml/2006/ole">
            <mc:AlternateContent xmlns:mc="http://schemas.openxmlformats.org/markup-compatibility/2006">
              <mc:Choice xmlns:v="urn:schemas-microsoft-com:vml" Requires="v">
                <p:oleObj spid="_x0000_s392274" name="Equation" r:id="rId5" imgW="2145960" imgH="203040" progId="Equation.DSMT4">
                  <p:embed/>
                </p:oleObj>
              </mc:Choice>
              <mc:Fallback>
                <p:oleObj name="Equation" r:id="rId5" imgW="21459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3100" y="3743920"/>
                        <a:ext cx="409575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4" name="Group 3"/>
          <p:cNvGrpSpPr/>
          <p:nvPr/>
        </p:nvGrpSpPr>
        <p:grpSpPr>
          <a:xfrm>
            <a:off x="2695575" y="1209563"/>
            <a:ext cx="1864892" cy="879587"/>
            <a:chOff x="2695575" y="1209563"/>
            <a:chExt cx="1864892" cy="879587"/>
          </a:xfrm>
        </p:grpSpPr>
        <p:sp>
          <p:nvSpPr>
            <p:cNvPr id="2" name="Right Brace 1"/>
            <p:cNvSpPr/>
            <p:nvPr/>
          </p:nvSpPr>
          <p:spPr bwMode="auto">
            <a:xfrm>
              <a:off x="2695575" y="1209563"/>
              <a:ext cx="212725" cy="879587"/>
            </a:xfrm>
            <a:prstGeom prst="rightBrace">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
          <p:nvSpPr>
            <p:cNvPr id="3" name="TextBox 2"/>
            <p:cNvSpPr txBox="1"/>
            <p:nvPr/>
          </p:nvSpPr>
          <p:spPr>
            <a:xfrm>
              <a:off x="2927350" y="1457213"/>
              <a:ext cx="1633117" cy="369332"/>
            </a:xfrm>
            <a:prstGeom prst="rect">
              <a:avLst/>
            </a:prstGeom>
            <a:noFill/>
          </p:spPr>
          <p:txBody>
            <a:bodyPr wrap="none" rtlCol="0">
              <a:spAutoFit/>
            </a:bodyPr>
            <a:lstStyle/>
            <a:p>
              <a:r>
                <a:rPr lang="en-US" b="1" dirty="0" smtClean="0">
                  <a:solidFill>
                    <a:srgbClr val="800000"/>
                  </a:solidFill>
                </a:rPr>
                <a:t>But not both!</a:t>
              </a:r>
              <a:endParaRPr lang="en-US" b="1" dirty="0">
                <a:solidFill>
                  <a:srgbClr val="8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50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04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504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950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9504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95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43" grpId="0" build="p" bldLvl="3"/>
      <p:bldP spid="1495044" grpId="0"/>
      <p:bldP spid="1495045"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Comparison Sorts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47967409"/>
              </p:ext>
            </p:extLst>
          </p:nvPr>
        </p:nvGraphicFramePr>
        <p:xfrm>
          <a:off x="272151" y="1508250"/>
          <a:ext cx="8697500" cy="3637280"/>
        </p:xfrm>
        <a:graphic>
          <a:graphicData uri="http://schemas.openxmlformats.org/drawingml/2006/table">
            <a:tbl>
              <a:tblPr firstRow="1" bandRow="1">
                <a:tableStyleId>{5C22544A-7EE6-4342-B048-85BDC9FD1C3A}</a:tableStyleId>
              </a:tblPr>
              <a:tblGrid>
                <a:gridCol w="1145304"/>
                <a:gridCol w="827793"/>
                <a:gridCol w="827794"/>
                <a:gridCol w="1020567"/>
                <a:gridCol w="748416"/>
                <a:gridCol w="793775"/>
                <a:gridCol w="3333851"/>
              </a:tblGrid>
              <a:tr h="370840">
                <a:tc>
                  <a:txBody>
                    <a:bodyPr/>
                    <a:lstStyle/>
                    <a:p>
                      <a:r>
                        <a:rPr lang="en-US" sz="1600" dirty="0" smtClean="0"/>
                        <a:t>Algorithm</a:t>
                      </a:r>
                      <a:endParaRPr lang="en-US" sz="1600" dirty="0"/>
                    </a:p>
                  </a:txBody>
                  <a:tcPr/>
                </a:tc>
                <a:tc>
                  <a:txBody>
                    <a:bodyPr/>
                    <a:lstStyle/>
                    <a:p>
                      <a:r>
                        <a:rPr lang="en-US" sz="1600" dirty="0" smtClean="0"/>
                        <a:t>Best Case</a:t>
                      </a:r>
                      <a:endParaRPr lang="en-US" sz="1600" dirty="0"/>
                    </a:p>
                  </a:txBody>
                  <a:tcPr/>
                </a:tc>
                <a:tc>
                  <a:txBody>
                    <a:bodyPr/>
                    <a:lstStyle/>
                    <a:p>
                      <a:r>
                        <a:rPr lang="en-US" sz="1600" dirty="0" smtClean="0"/>
                        <a:t>Worst Case</a:t>
                      </a:r>
                      <a:endParaRPr lang="en-US" sz="1600" dirty="0"/>
                    </a:p>
                  </a:txBody>
                  <a:tcPr/>
                </a:tc>
                <a:tc>
                  <a:txBody>
                    <a:bodyPr/>
                    <a:lstStyle/>
                    <a:p>
                      <a:r>
                        <a:rPr lang="en-US" sz="1600" dirty="0" smtClean="0"/>
                        <a:t>Average</a:t>
                      </a:r>
                      <a:r>
                        <a:rPr lang="en-US" sz="1600" baseline="0" dirty="0" smtClean="0"/>
                        <a:t> Case</a:t>
                      </a:r>
                      <a:endParaRPr lang="en-US" sz="1600" dirty="0"/>
                    </a:p>
                  </a:txBody>
                  <a:tcPr/>
                </a:tc>
                <a:tc>
                  <a:txBody>
                    <a:bodyPr/>
                    <a:lstStyle/>
                    <a:p>
                      <a:r>
                        <a:rPr lang="en-US" sz="1600" dirty="0" smtClean="0"/>
                        <a:t>In Place</a:t>
                      </a:r>
                      <a:endParaRPr lang="en-US" sz="1600" dirty="0"/>
                    </a:p>
                  </a:txBody>
                  <a:tcPr/>
                </a:tc>
                <a:tc>
                  <a:txBody>
                    <a:bodyPr/>
                    <a:lstStyle/>
                    <a:p>
                      <a:r>
                        <a:rPr lang="en-US" sz="1600" dirty="0" smtClean="0"/>
                        <a:t>Stable</a:t>
                      </a:r>
                      <a:endParaRPr lang="en-US" sz="1600" dirty="0"/>
                    </a:p>
                  </a:txBody>
                  <a:tcPr/>
                </a:tc>
                <a:tc>
                  <a:txBody>
                    <a:bodyPr/>
                    <a:lstStyle/>
                    <a:p>
                      <a:r>
                        <a:rPr lang="en-US" sz="1600" dirty="0" smtClean="0"/>
                        <a:t>Comments</a:t>
                      </a:r>
                      <a:endParaRPr lang="en-US" sz="1600" dirty="0"/>
                    </a:p>
                  </a:txBody>
                  <a:tcPr/>
                </a:tc>
              </a:tr>
              <a:tr h="370840">
                <a:tc>
                  <a:txBody>
                    <a:bodyPr/>
                    <a:lstStyle/>
                    <a:p>
                      <a:r>
                        <a:rPr lang="en-US" sz="1600" dirty="0" smtClean="0"/>
                        <a:t>Selection</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
                      </a:r>
                      <a:r>
                        <a:rPr lang="en-US" sz="1600" baseline="30000" dirty="0" smtClean="0"/>
                        <a:t>2</a:t>
                      </a:r>
                      <a:endParaRPr lang="en-US" sz="1600" dirty="0" smtClean="0"/>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
                      </a:r>
                      <a:r>
                        <a:rPr lang="en-US" sz="1600" baseline="30000" dirty="0" smtClean="0"/>
                        <a:t>2</a:t>
                      </a:r>
                      <a:endParaRPr lang="en-US" sz="1600" dirty="0" smtClean="0"/>
                    </a:p>
                    <a:p>
                      <a:endParaRPr lang="en-US" sz="1600" dirty="0"/>
                    </a:p>
                  </a:txBody>
                  <a:tcPr/>
                </a:tc>
                <a:tc>
                  <a:txBody>
                    <a:bodyPr/>
                    <a:lstStyle/>
                    <a:p>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c>
                  <a:txBody>
                    <a:bodyPr/>
                    <a:lstStyle/>
                    <a:p>
                      <a:endParaRPr lang="en-US" sz="1600" dirty="0"/>
                    </a:p>
                  </a:txBody>
                  <a:tcPr/>
                </a:tc>
              </a:tr>
              <a:tr h="370840">
                <a:tc>
                  <a:txBody>
                    <a:bodyPr/>
                    <a:lstStyle/>
                    <a:p>
                      <a:r>
                        <a:rPr lang="en-US" sz="1600" dirty="0" smtClean="0"/>
                        <a:t>Bubble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n</a:t>
                      </a:r>
                      <a:endParaRPr lang="en-US" sz="1600" dirty="0" smtClean="0"/>
                    </a:p>
                    <a:p>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
                      </a:r>
                      <a:r>
                        <a:rPr lang="en-US" sz="1600" baseline="30000" dirty="0" smtClean="0"/>
                        <a:t>2</a:t>
                      </a:r>
                      <a:endParaRPr lang="en-US" sz="1600" dirty="0" smtClean="0"/>
                    </a:p>
                    <a:p>
                      <a:endParaRPr lang="en-US" sz="1600" dirty="0"/>
                    </a:p>
                  </a:txBody>
                  <a:tcPr/>
                </a:tc>
                <a:tc>
                  <a:txBody>
                    <a:bodyPr/>
                    <a:lstStyle/>
                    <a:p>
                      <a:endParaRPr lang="en-US" sz="160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c>
                  <a:txBody>
                    <a:bodyPr/>
                    <a:lstStyle/>
                    <a:p>
                      <a:r>
                        <a:rPr lang="en-US" sz="1600" dirty="0" smtClean="0"/>
                        <a:t>Must count swaps</a:t>
                      </a:r>
                      <a:r>
                        <a:rPr lang="en-US" sz="1600" baseline="0" dirty="0" smtClean="0"/>
                        <a:t> for linear best case running time.</a:t>
                      </a:r>
                      <a:endParaRPr lang="en-US" sz="1600" dirty="0"/>
                    </a:p>
                  </a:txBody>
                  <a:tcPr/>
                </a:tc>
              </a:tr>
              <a:tr h="370840">
                <a:tc>
                  <a:txBody>
                    <a:bodyPr/>
                    <a:lstStyle/>
                    <a:p>
                      <a:r>
                        <a:rPr lang="en-US" sz="1600" dirty="0" smtClean="0"/>
                        <a:t>Insertion</a:t>
                      </a:r>
                      <a:endParaRPr lang="en-US" sz="1600" dirty="0"/>
                    </a:p>
                  </a:txBody>
                  <a:tcPr/>
                </a:tc>
                <a:tc>
                  <a:txBody>
                    <a:bodyPr/>
                    <a:lstStyle/>
                    <a:p>
                      <a:r>
                        <a:rPr lang="en-US" sz="1600" dirty="0" err="1" smtClean="0"/>
                        <a:t>n</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
                      </a:r>
                      <a:r>
                        <a:rPr lang="en-US" sz="1600" baseline="30000" dirty="0" smtClean="0"/>
                        <a:t>2</a:t>
                      </a:r>
                      <a:endParaRPr lang="en-US" sz="1600" dirty="0" smtClean="0"/>
                    </a:p>
                    <a:p>
                      <a:endParaRPr lang="en-US" sz="1600" dirty="0"/>
                    </a:p>
                  </a:txBody>
                  <a:tcPr/>
                </a:tc>
                <a:tc>
                  <a:txBody>
                    <a:bodyPr/>
                    <a:lstStyle/>
                    <a:p>
                      <a:endParaRPr lang="en-US" sz="160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c>
                  <a:txBody>
                    <a:bodyPr/>
                    <a:lstStyle/>
                    <a:p>
                      <a:r>
                        <a:rPr lang="en-US" sz="1600" dirty="0" smtClean="0"/>
                        <a:t>Good if often</a:t>
                      </a:r>
                      <a:r>
                        <a:rPr lang="en-US" sz="1600" baseline="0" dirty="0" smtClean="0"/>
                        <a:t> almost sorted</a:t>
                      </a:r>
                      <a:endParaRPr lang="en-US" sz="1600" dirty="0"/>
                    </a:p>
                  </a:txBody>
                  <a:tcPr/>
                </a:tc>
              </a:tr>
              <a:tr h="370840">
                <a:tc>
                  <a:txBody>
                    <a:bodyPr/>
                    <a:lstStyle/>
                    <a:p>
                      <a:r>
                        <a:rPr lang="en-US" sz="1600" dirty="0" smtClean="0"/>
                        <a:t>Merge</a:t>
                      </a:r>
                      <a:endParaRPr lang="en-US" sz="1600" dirty="0"/>
                    </a:p>
                  </a:txBody>
                  <a:tcPr/>
                </a:tc>
                <a:tc>
                  <a:txBody>
                    <a:bodyPr/>
                    <a:lstStyle/>
                    <a:p>
                      <a:r>
                        <a:rPr lang="en-US" sz="1600" dirty="0" err="1" smtClean="0"/>
                        <a:t>n</a:t>
                      </a:r>
                      <a:r>
                        <a:rPr lang="en-US" sz="1600" dirty="0" smtClean="0"/>
                        <a:t> log </a:t>
                      </a:r>
                      <a:r>
                        <a:rPr lang="en-US" sz="1600" dirty="0" err="1" smtClean="0"/>
                        <a:t>n</a:t>
                      </a:r>
                      <a:endParaRPr lang="en-US" sz="1600" dirty="0"/>
                    </a:p>
                  </a:txBody>
                  <a:tcPr/>
                </a:tc>
                <a:tc>
                  <a:txBody>
                    <a:bodyPr/>
                    <a:lstStyle/>
                    <a:p>
                      <a:r>
                        <a:rPr lang="en-US" sz="1600" dirty="0" err="1" smtClean="0"/>
                        <a:t>n</a:t>
                      </a:r>
                      <a:r>
                        <a:rPr lang="en-US" sz="1600" dirty="0" smtClean="0"/>
                        <a:t> log </a:t>
                      </a:r>
                      <a:r>
                        <a:rPr lang="en-US" sz="1600" dirty="0" err="1" smtClean="0"/>
                        <a:t>n</a:t>
                      </a:r>
                      <a:endParaRPr lang="en-US" sz="1600" dirty="0"/>
                    </a:p>
                  </a:txBody>
                  <a:tcPr/>
                </a:tc>
                <a:tc>
                  <a:txBody>
                    <a:bodyPr/>
                    <a:lstStyle/>
                    <a:p>
                      <a:endParaRPr lang="en-US" sz="1600"/>
                    </a:p>
                  </a:txBody>
                  <a:tcPr/>
                </a:tc>
                <a:tc>
                  <a:txBody>
                    <a:bodyPr/>
                    <a:lstStyle/>
                    <a:p>
                      <a:r>
                        <a:rPr lang="en-US" sz="1600" dirty="0" smtClean="0"/>
                        <a:t>No</a:t>
                      </a:r>
                      <a:endParaRPr lang="en-US" sz="1600" dirty="0"/>
                    </a:p>
                  </a:txBody>
                  <a:tcPr/>
                </a:tc>
                <a:tc>
                  <a:txBody>
                    <a:bodyPr/>
                    <a:lstStyle/>
                    <a:p>
                      <a:r>
                        <a:rPr lang="en-US" sz="1600" dirty="0" smtClean="0"/>
                        <a:t>Yes</a:t>
                      </a:r>
                      <a:endParaRPr lang="en-US" sz="1600" dirty="0"/>
                    </a:p>
                  </a:txBody>
                  <a:tcPr/>
                </a:tc>
                <a:tc>
                  <a:txBody>
                    <a:bodyPr/>
                    <a:lstStyle/>
                    <a:p>
                      <a:r>
                        <a:rPr lang="en-US" sz="1600" dirty="0" smtClean="0"/>
                        <a:t>Good for</a:t>
                      </a:r>
                      <a:r>
                        <a:rPr lang="en-US" sz="1600" baseline="0" dirty="0" smtClean="0"/>
                        <a:t> very large datasets that require swapping to disk</a:t>
                      </a:r>
                      <a:endParaRPr lang="en-US" sz="1600" dirty="0"/>
                    </a:p>
                  </a:txBody>
                  <a:tcPr/>
                </a:tc>
              </a:tr>
              <a:tr h="370840">
                <a:tc>
                  <a:txBody>
                    <a:bodyPr/>
                    <a:lstStyle/>
                    <a:p>
                      <a:r>
                        <a:rPr lang="en-US" sz="1600" dirty="0" smtClean="0"/>
                        <a:t>Heap</a:t>
                      </a:r>
                      <a:endParaRPr lang="en-US" sz="1600" dirty="0"/>
                    </a:p>
                  </a:txBody>
                  <a:tcPr/>
                </a:tc>
                <a:tc>
                  <a:txBody>
                    <a:bodyPr/>
                    <a:lstStyle/>
                    <a:p>
                      <a:r>
                        <a:rPr lang="en-US" sz="1600" dirty="0" err="1" smtClean="0"/>
                        <a:t>n</a:t>
                      </a:r>
                      <a:r>
                        <a:rPr lang="en-US" sz="1600" dirty="0" smtClean="0"/>
                        <a:t> log </a:t>
                      </a:r>
                      <a:r>
                        <a:rPr lang="en-US" sz="1600" dirty="0" err="1" smtClean="0"/>
                        <a:t>n</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n</a:t>
                      </a:r>
                      <a:r>
                        <a:rPr lang="en-US" sz="1600" dirty="0" smtClean="0"/>
                        <a:t> log </a:t>
                      </a:r>
                      <a:r>
                        <a:rPr lang="en-US" sz="1600" dirty="0" err="1" smtClean="0"/>
                        <a:t>n</a:t>
                      </a:r>
                      <a:endParaRPr lang="en-US" sz="1600" dirty="0" smtClean="0"/>
                    </a:p>
                  </a:txBody>
                  <a:tcPr/>
                </a:tc>
                <a:tc>
                  <a:txBody>
                    <a:bodyPr/>
                    <a:lstStyle/>
                    <a:p>
                      <a:endParaRPr lang="en-US" sz="160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tc>
                <a:tc>
                  <a:txBody>
                    <a:bodyPr/>
                    <a:lstStyle/>
                    <a:p>
                      <a:r>
                        <a:rPr lang="en-US" sz="1600" dirty="0" smtClean="0"/>
                        <a:t>Best if guaranteed </a:t>
                      </a:r>
                      <a:r>
                        <a:rPr lang="en-US" sz="1600" dirty="0" err="1" smtClean="0"/>
                        <a:t>n</a:t>
                      </a:r>
                      <a:r>
                        <a:rPr lang="en-US" sz="1600" dirty="0" smtClean="0"/>
                        <a:t> log </a:t>
                      </a:r>
                      <a:r>
                        <a:rPr lang="en-US" sz="1600" dirty="0" err="1" smtClean="0"/>
                        <a:t>n</a:t>
                      </a:r>
                      <a:r>
                        <a:rPr lang="en-US" sz="1600" dirty="0" smtClean="0"/>
                        <a:t> required</a:t>
                      </a:r>
                      <a:endParaRPr lang="en-US" sz="1600" dirty="0"/>
                    </a:p>
                  </a:txBody>
                  <a:tcPr/>
                </a:tc>
              </a:tr>
              <a:tr h="370840">
                <a:tc>
                  <a:txBody>
                    <a:bodyPr/>
                    <a:lstStyle/>
                    <a:p>
                      <a:r>
                        <a:rPr lang="en-US" sz="1600" dirty="0" smtClean="0"/>
                        <a:t>Quick</a:t>
                      </a:r>
                      <a:endParaRPr lang="en-US" sz="1600" dirty="0"/>
                    </a:p>
                  </a:txBody>
                  <a:tcPr/>
                </a:tc>
                <a:tc>
                  <a:txBody>
                    <a:bodyPr/>
                    <a:lstStyle/>
                    <a:p>
                      <a:r>
                        <a:rPr lang="en-US" sz="1600" dirty="0" err="1" smtClean="0"/>
                        <a:t>n</a:t>
                      </a:r>
                      <a:r>
                        <a:rPr lang="en-US" sz="1600" dirty="0" smtClean="0"/>
                        <a:t> log </a:t>
                      </a:r>
                      <a:r>
                        <a:rPr lang="en-US" sz="1600" dirty="0" err="1" smtClean="0"/>
                        <a:t>n</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a:t>
                      </a:r>
                      <a:r>
                        <a:rPr lang="en-US" sz="1600" baseline="30000" dirty="0" smtClean="0"/>
                        <a:t>2</a:t>
                      </a:r>
                      <a:endParaRPr lang="en-US" sz="1600" dirty="0" smtClean="0"/>
                    </a:p>
                  </a:txBody>
                  <a:tcPr/>
                </a:tc>
                <a:tc>
                  <a:txBody>
                    <a:bodyPr/>
                    <a:lstStyle/>
                    <a:p>
                      <a:r>
                        <a:rPr lang="en-US" sz="1600" dirty="0" err="1" smtClean="0"/>
                        <a:t>n</a:t>
                      </a:r>
                      <a:r>
                        <a:rPr lang="en-US" sz="1600" dirty="0" smtClean="0"/>
                        <a:t> log </a:t>
                      </a:r>
                      <a:r>
                        <a:rPr lang="en-US" sz="1600" dirty="0" err="1" smtClean="0"/>
                        <a:t>n</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c>
                  <a:txBody>
                    <a:bodyPr/>
                    <a:lstStyle/>
                    <a:p>
                      <a:r>
                        <a:rPr lang="en-US" sz="1600" dirty="0" smtClean="0"/>
                        <a:t>Usually fastest in practice</a:t>
                      </a:r>
                      <a:endParaRPr lang="en-US" sz="1600" dirty="0"/>
                    </a:p>
                  </a:txBody>
                  <a:tcPr/>
                </a:tc>
              </a:tr>
            </a:tbl>
          </a:graphicData>
        </a:graphic>
      </p:graphicFrame>
      <p:sp>
        <p:nvSpPr>
          <p:cNvPr id="2" name="TextBox 1"/>
          <p:cNvSpPr txBox="1"/>
          <p:nvPr/>
        </p:nvSpPr>
        <p:spPr>
          <a:xfrm>
            <a:off x="4019550" y="5145530"/>
            <a:ext cx="1633117" cy="369332"/>
          </a:xfrm>
          <a:prstGeom prst="rect">
            <a:avLst/>
          </a:prstGeom>
          <a:noFill/>
        </p:spPr>
        <p:txBody>
          <a:bodyPr wrap="none" rtlCol="0">
            <a:spAutoFit/>
          </a:bodyPr>
          <a:lstStyle/>
          <a:p>
            <a:r>
              <a:rPr lang="en-US" b="1" dirty="0" smtClean="0">
                <a:solidFill>
                  <a:srgbClr val="800000"/>
                </a:solidFill>
              </a:rPr>
              <a:t>But not both!</a:t>
            </a:r>
            <a:endParaRPr lang="en-US" b="1" dirty="0">
              <a:solidFill>
                <a:srgbClr val="800000"/>
              </a:solidFill>
            </a:endParaRPr>
          </a:p>
        </p:txBody>
      </p:sp>
      <p:sp>
        <p:nvSpPr>
          <p:cNvPr id="3" name="Oval 2"/>
          <p:cNvSpPr/>
          <p:nvPr/>
        </p:nvSpPr>
        <p:spPr bwMode="auto">
          <a:xfrm>
            <a:off x="4019550" y="4762500"/>
            <a:ext cx="1390650" cy="383030"/>
          </a:xfrm>
          <a:prstGeom prst="ellipse">
            <a:avLst/>
          </a:prstGeom>
          <a:no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10074"/>
            <a:ext cx="8229600" cy="4957054"/>
          </a:xfrm>
        </p:spPr>
        <p:txBody>
          <a:bodyPr/>
          <a:lstStyle/>
          <a:p>
            <a:r>
              <a:rPr lang="en-US" dirty="0" smtClean="0"/>
              <a:t>Definitions</a:t>
            </a:r>
          </a:p>
          <a:p>
            <a:r>
              <a:rPr lang="en-US" dirty="0" smtClean="0"/>
              <a:t>Comparison Sorting Algorithms</a:t>
            </a:r>
          </a:p>
          <a:p>
            <a:pPr lvl="1"/>
            <a:r>
              <a:rPr lang="en-US" dirty="0" smtClean="0"/>
              <a:t>Selection Sort</a:t>
            </a:r>
          </a:p>
          <a:p>
            <a:pPr lvl="1"/>
            <a:r>
              <a:rPr lang="en-US" dirty="0" smtClean="0"/>
              <a:t>Bubble Sort</a:t>
            </a:r>
          </a:p>
          <a:p>
            <a:pPr lvl="1"/>
            <a:r>
              <a:rPr lang="en-US" dirty="0" smtClean="0"/>
              <a:t>Insertion Sort</a:t>
            </a:r>
          </a:p>
          <a:p>
            <a:pPr lvl="1"/>
            <a:r>
              <a:rPr lang="en-US" dirty="0" smtClean="0"/>
              <a:t>Merge Sort</a:t>
            </a:r>
          </a:p>
          <a:p>
            <a:pPr lvl="1"/>
            <a:r>
              <a:rPr lang="en-US" dirty="0" smtClean="0"/>
              <a:t>Heap Sort</a:t>
            </a:r>
          </a:p>
          <a:p>
            <a:pPr lvl="1"/>
            <a:r>
              <a:rPr lang="en-US" dirty="0" smtClean="0"/>
              <a:t>Quick Sort</a:t>
            </a:r>
          </a:p>
          <a:p>
            <a:r>
              <a:rPr lang="en-US" b="1" dirty="0" smtClean="0">
                <a:solidFill>
                  <a:srgbClr val="800000"/>
                </a:solidFill>
              </a:rPr>
              <a:t>Lower Bound on Comparison Sorts</a:t>
            </a:r>
          </a:p>
        </p:txBody>
      </p:sp>
    </p:spTree>
    <p:extLst>
      <p:ext uri="{BB962C8B-B14F-4D97-AF65-F5344CB8AC3E}">
        <p14:creationId xmlns:p14="http://schemas.microsoft.com/office/powerpoint/2010/main" val="33266155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1748" name="Rectangle 4"/>
          <p:cNvSpPr>
            <a:spLocks noGrp="1" noChangeArrowheads="1"/>
          </p:cNvSpPr>
          <p:nvPr>
            <p:ph type="title"/>
          </p:nvPr>
        </p:nvSpPr>
        <p:spPr/>
        <p:txBody>
          <a:bodyPr/>
          <a:lstStyle/>
          <a:p>
            <a:r>
              <a:rPr lang="en-US" dirty="0"/>
              <a:t>Comparison </a:t>
            </a:r>
            <a:r>
              <a:rPr lang="en-US" dirty="0" smtClean="0"/>
              <a:t>Sort:  Lower Bound</a:t>
            </a:r>
            <a:endParaRPr lang="en-US" dirty="0"/>
          </a:p>
        </p:txBody>
      </p:sp>
      <p:graphicFrame>
        <p:nvGraphicFramePr>
          <p:cNvPr id="1311750" name="Object 6"/>
          <p:cNvGraphicFramePr>
            <a:graphicFrameLocks noChangeAspect="1"/>
          </p:cNvGraphicFramePr>
          <p:nvPr/>
        </p:nvGraphicFramePr>
        <p:xfrm>
          <a:off x="868363" y="2260600"/>
          <a:ext cx="7234238" cy="388938"/>
        </p:xfrm>
        <a:graphic>
          <a:graphicData uri="http://schemas.openxmlformats.org/presentationml/2006/ole">
            <mc:AlternateContent xmlns:mc="http://schemas.openxmlformats.org/markup-compatibility/2006">
              <mc:Choice xmlns:v="urn:schemas-microsoft-com:vml" Requires="v">
                <p:oleObj spid="_x0000_s132142" name="Equation" r:id="rId3" imgW="3784600" imgH="203200" progId="Equation.DSMT4">
                  <p:embed/>
                </p:oleObj>
              </mc:Choice>
              <mc:Fallback>
                <p:oleObj name="Equation" r:id="rId3" imgW="3784600" imgH="203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2260600"/>
                        <a:ext cx="7234238" cy="3889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11751" name="Text Box 7"/>
          <p:cNvSpPr txBox="1">
            <a:spLocks noChangeArrowheads="1"/>
          </p:cNvSpPr>
          <p:nvPr/>
        </p:nvSpPr>
        <p:spPr bwMode="auto">
          <a:xfrm>
            <a:off x="868363" y="2805113"/>
            <a:ext cx="2824162" cy="457200"/>
          </a:xfrm>
          <a:prstGeom prst="rect">
            <a:avLst/>
          </a:prstGeom>
          <a:noFill/>
          <a:ln w="9525">
            <a:noFill/>
            <a:miter lim="800000"/>
            <a:headEnd/>
            <a:tailEnd/>
          </a:ln>
          <a:effectLst/>
        </p:spPr>
        <p:txBody>
          <a:bodyPr wrap="none">
            <a:prstTxWarp prst="textNoShape">
              <a:avLst/>
            </a:prstTxWarp>
            <a:spAutoFit/>
          </a:bodyPr>
          <a:lstStyle/>
          <a:p>
            <a:r>
              <a:rPr lang="en-US" sz="2400">
                <a:solidFill>
                  <a:schemeClr val="accent1"/>
                </a:solidFill>
              </a:rPr>
              <a:t>Can we do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51"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3796" name="Rectangle 4"/>
          <p:cNvSpPr>
            <a:spLocks noGrp="1" noChangeArrowheads="1"/>
          </p:cNvSpPr>
          <p:nvPr>
            <p:ph type="title"/>
          </p:nvPr>
        </p:nvSpPr>
        <p:spPr/>
        <p:txBody>
          <a:bodyPr/>
          <a:lstStyle/>
          <a:p>
            <a:r>
              <a:rPr lang="en-US"/>
              <a:t>Comparison Sort:  Decision Trees</a:t>
            </a:r>
          </a:p>
        </p:txBody>
      </p:sp>
      <p:sp>
        <p:nvSpPr>
          <p:cNvPr id="1313801" name="Rectangle 9"/>
          <p:cNvSpPr>
            <a:spLocks noGrp="1" noChangeArrowheads="1"/>
          </p:cNvSpPr>
          <p:nvPr>
            <p:ph type="body" idx="1"/>
          </p:nvPr>
        </p:nvSpPr>
        <p:spPr>
          <a:xfrm>
            <a:off x="457200" y="1600200"/>
            <a:ext cx="8229600" cy="609600"/>
          </a:xfrm>
        </p:spPr>
        <p:txBody>
          <a:bodyPr/>
          <a:lstStyle/>
          <a:p>
            <a:r>
              <a:rPr lang="en-US">
                <a:solidFill>
                  <a:schemeClr val="accent1"/>
                </a:solidFill>
              </a:rPr>
              <a:t>Example:  Sorting a 3-element array A[1..3]</a:t>
            </a:r>
          </a:p>
        </p:txBody>
      </p:sp>
      <p:pic>
        <p:nvPicPr>
          <p:cNvPr id="1313800"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813" y="2276475"/>
            <a:ext cx="9047163" cy="3579813"/>
          </a:xfrm>
          <a:prstGeom prst="rect">
            <a:avLst/>
          </a:prstGeom>
          <a:noFill/>
          <a:ln w="9525">
            <a:noFill/>
            <a:miter lim="800000"/>
            <a:headEnd/>
            <a:tailEnd/>
          </a:ln>
        </p:spPr>
      </p:pic>
      <p:sp>
        <p:nvSpPr>
          <p:cNvPr id="1313802" name="Rectangle 10"/>
          <p:cNvSpPr>
            <a:spLocks noChangeArrowheads="1"/>
          </p:cNvSpPr>
          <p:nvPr/>
        </p:nvSpPr>
        <p:spPr bwMode="auto">
          <a:xfrm>
            <a:off x="6865938" y="3067050"/>
            <a:ext cx="1612900" cy="508000"/>
          </a:xfrm>
          <a:prstGeom prst="rect">
            <a:avLst/>
          </a:prstGeom>
          <a:solidFill>
            <a:srgbClr val="FBEFD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101">
  <a:themeElements>
    <a:clrScheme name="Custom 3">
      <a:dk1>
        <a:srgbClr val="000000"/>
      </a:dk1>
      <a:lt1>
        <a:srgbClr val="FBEFD2"/>
      </a:lt1>
      <a:dk2>
        <a:srgbClr val="800000"/>
      </a:dk2>
      <a:lt2>
        <a:srgbClr val="969696"/>
      </a:lt2>
      <a:accent1>
        <a:srgbClr val="800000"/>
      </a:accent1>
      <a:accent2>
        <a:srgbClr val="254C00"/>
      </a:accent2>
      <a:accent3>
        <a:srgbClr val="0000FF"/>
      </a:accent3>
      <a:accent4>
        <a:srgbClr val="400080"/>
      </a:accent4>
      <a:accent5>
        <a:srgbClr val="FDECB3"/>
      </a:accent5>
      <a:accent6>
        <a:srgbClr val="E78A5C"/>
      </a:accent6>
      <a:hlink>
        <a:srgbClr val="CC3300"/>
      </a:hlink>
      <a:folHlink>
        <a:srgbClr val="996600"/>
      </a:folHlink>
    </a:clrScheme>
    <a:fontScheme name="31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lnDef>
  </a:objectDefaults>
  <a:extraClrSchemeLst>
    <a:extraClrScheme>
      <a:clrScheme name="31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2011.potx</Template>
  <TotalTime>10923</TotalTime>
  <Words>3077</Words>
  <Application>Microsoft Office PowerPoint</Application>
  <PresentationFormat>On-screen Show (4:3)</PresentationFormat>
  <Paragraphs>795</Paragraphs>
  <Slides>103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3" baseType="lpstr">
      <vt:lpstr>ＭＳ Ｐゴシック</vt:lpstr>
      <vt:lpstr>Arial</vt:lpstr>
      <vt:lpstr>Arial Rounded MT Bold</vt:lpstr>
      <vt:lpstr>Calibri</vt:lpstr>
      <vt:lpstr>Symbol</vt:lpstr>
      <vt:lpstr>Tahoma</vt:lpstr>
      <vt:lpstr>Times New Roman</vt:lpstr>
      <vt:lpstr>Wingdings</vt:lpstr>
      <vt:lpstr>3101</vt:lpstr>
      <vt:lpstr>Equation</vt:lpstr>
      <vt:lpstr>Comparison Sorts</vt:lpstr>
      <vt:lpstr>Sorting</vt:lpstr>
      <vt:lpstr>Outline</vt:lpstr>
      <vt:lpstr>Outline</vt:lpstr>
      <vt:lpstr>Comparison Sorts</vt:lpstr>
      <vt:lpstr>Sorting Algorithms and Memory</vt:lpstr>
      <vt:lpstr>Stable Sort</vt:lpstr>
      <vt:lpstr>Outline</vt:lpstr>
      <vt:lpstr>Outline</vt:lpstr>
      <vt:lpstr>Selection Sort</vt:lpstr>
      <vt:lpstr>Selection Sort</vt:lpstr>
      <vt:lpstr>Outline</vt:lpstr>
      <vt:lpstr>Bubble Sort</vt:lpstr>
      <vt:lpstr>Expert Opinion on Bubble Sort</vt:lpstr>
      <vt:lpstr>Bubble Sort</vt:lpstr>
      <vt:lpstr>Comparison </vt:lpstr>
      <vt:lpstr>Outline</vt:lpstr>
      <vt:lpstr>Insertion Sort</vt:lpstr>
      <vt:lpstr>Insertion Sort</vt:lpstr>
      <vt:lpstr>Outline</vt:lpstr>
      <vt:lpstr>Divide-and-Conquer </vt:lpstr>
      <vt:lpstr>Recursive Sorts</vt:lpstr>
      <vt:lpstr>Merge Sort</vt:lpstr>
      <vt:lpstr>Merge Sort</vt:lpstr>
      <vt:lpstr>Merge Sort</vt:lpstr>
      <vt:lpstr>Merge Sort</vt:lpstr>
      <vt:lpstr>Merge-Sort</vt:lpstr>
      <vt:lpstr>PowerPoint Presentation</vt:lpstr>
      <vt:lpstr>Merging Two Sorted Sequences</vt:lpstr>
      <vt:lpstr>Merging Two Sorted Sequences (As Arrays)</vt:lpstr>
      <vt:lpstr>Merging Two Sorted Sequences (As Linked Lists)</vt:lpstr>
      <vt:lpstr>Merge-Sort Tree</vt:lpstr>
      <vt:lpstr>Execution Example</vt:lpstr>
      <vt:lpstr>Execution Example (cont.)</vt:lpstr>
      <vt:lpstr>Execution Example (cont.)</vt:lpstr>
      <vt:lpstr>Execution Example (cont.)</vt:lpstr>
      <vt:lpstr>Execution Example (cont.)</vt:lpstr>
      <vt:lpstr>Execution Example (cont.)</vt:lpstr>
      <vt:lpstr>Execution Example (cont.)</vt:lpstr>
      <vt:lpstr>Execution Example (cont.)</vt:lpstr>
      <vt:lpstr>Execution Example (cont.)</vt:lpstr>
      <vt:lpstr>Execution Example (cont.)</vt:lpstr>
      <vt:lpstr>Analysis of Merge-Sort</vt:lpstr>
      <vt:lpstr>Running Time of Comparison Sorts</vt:lpstr>
      <vt:lpstr>Outline</vt:lpstr>
      <vt:lpstr>Heapsort</vt:lpstr>
      <vt:lpstr>Selection Sort</vt:lpstr>
      <vt:lpstr>Heap-Sort Algorithm</vt:lpstr>
      <vt:lpstr>Heapsort is Not Stable</vt:lpstr>
      <vt:lpstr>Heap-Sort Algorithm</vt:lpstr>
      <vt:lpstr>Heap Sort Example</vt:lpstr>
      <vt:lpstr>Heap-Sort Running Time</vt:lpstr>
      <vt:lpstr>Heap-Sort Running Time</vt:lpstr>
      <vt:lpstr>Outline</vt:lpstr>
      <vt:lpstr>QuickSort</vt:lpstr>
      <vt:lpstr>Quick-Sort </vt:lpstr>
      <vt:lpstr>The Quick-Sort Algorithm</vt:lpstr>
      <vt:lpstr>Partition</vt:lpstr>
      <vt:lpstr>Partition</vt:lpstr>
      <vt:lpstr>Quick-Sort Tree</vt:lpstr>
      <vt:lpstr>Execution Example</vt:lpstr>
      <vt:lpstr>Execution Example (cont.)</vt:lpstr>
      <vt:lpstr>Execution Example (cont.)</vt:lpstr>
      <vt:lpstr>Execution Example (cont.)</vt:lpstr>
      <vt:lpstr>Execution Example (cont.)</vt:lpstr>
      <vt:lpstr>Execution Example (cont.)</vt:lpstr>
      <vt:lpstr>Execution Example (cont.)</vt:lpstr>
      <vt:lpstr>Quick-Sort Properties</vt:lpstr>
      <vt:lpstr>In-Place Quick-Sort</vt:lpstr>
      <vt:lpstr>In-Place Quick-Sort</vt:lpstr>
      <vt:lpstr>In-Place Quick-Sort</vt:lpstr>
      <vt:lpstr>The In-Place Partitioning Problem</vt:lpstr>
      <vt:lpstr>Precise Specification</vt:lpstr>
      <vt:lpstr>Loop Invariant</vt:lpstr>
      <vt:lpstr>Maintaining Loop Invariant</vt:lpstr>
      <vt:lpstr>Maintaining Loop Invariant</vt:lpstr>
      <vt:lpstr>Establishing Loop Invariant</vt:lpstr>
      <vt:lpstr>Establishing Postcondition</vt:lpstr>
      <vt:lpstr>Establishing Postcondition</vt:lpstr>
      <vt:lpstr>An Example</vt:lpstr>
      <vt:lpstr>In-Place Partitioning:  Running Time </vt:lpstr>
      <vt:lpstr>In-Place Partitioning is NOT Stable</vt:lpstr>
      <vt:lpstr>The In-Place Quick-Sort Algorithm</vt:lpstr>
      <vt:lpstr>Running Time of Quick-Sort</vt:lpstr>
      <vt:lpstr>Quick-Sort Running Time</vt:lpstr>
      <vt:lpstr>Quick Sort</vt:lpstr>
      <vt:lpstr>Quick Sort</vt:lpstr>
      <vt:lpstr>QuickSort:  Choosing the Pivot</vt:lpstr>
      <vt:lpstr>Best-Case Running Time</vt:lpstr>
      <vt:lpstr>PowerPoint Presentation</vt:lpstr>
      <vt:lpstr>Worst-case Running Time</vt:lpstr>
      <vt:lpstr>Average-Case Running Time</vt:lpstr>
      <vt:lpstr>Expected Time Complexity for Quick Sort</vt:lpstr>
      <vt:lpstr>Expected Time Complexity for Quick Sort</vt:lpstr>
      <vt:lpstr>Properties of QuickSort</vt:lpstr>
      <vt:lpstr>Summary of Comparison Sorts</vt:lpstr>
      <vt:lpstr>Outline</vt:lpstr>
      <vt:lpstr>Comparison Sort:  Lower Bound</vt:lpstr>
      <vt:lpstr>Comparison Sort:  Decision Trees</vt:lpstr>
      <vt:lpstr>Comparison Sort:  Decision Trees</vt:lpstr>
      <vt:lpstr>Comparison Sort</vt:lpstr>
      <vt:lpstr>Outline</vt:lpstr>
      <vt:lpstr>Comparison Sorts:  Learning Outcomes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Sorting</dc:title>
  <dc:subject/>
  <dc:creator>James Elder</dc:creator>
  <cp:keywords/>
  <dc:description/>
  <cp:lastModifiedBy>Microsoft account</cp:lastModifiedBy>
  <cp:revision>92</cp:revision>
  <cp:lastPrinted>2010-03-09T17:46:39Z</cp:lastPrinted>
  <dcterms:created xsi:type="dcterms:W3CDTF">2010-04-01T15:03:42Z</dcterms:created>
  <dcterms:modified xsi:type="dcterms:W3CDTF">2014-07-23T18:13:58Z</dcterms:modified>
  <cp:category/>
</cp:coreProperties>
</file>